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66" r:id="rId14"/>
    <p:sldId id="268" r:id="rId15"/>
    <p:sldId id="271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652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0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FB4F-7B25-D94B-90BA-852A46F89F6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996C-5051-4A4F-94D3-BE705DBB80A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799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FB4F-7B25-D94B-90BA-852A46F89F6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996C-5051-4A4F-94D3-BE705DBB80A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FB4F-7B25-D94B-90BA-852A46F89F6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996C-5051-4A4F-94D3-BE705DBB80A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66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FB4F-7B25-D94B-90BA-852A46F89F6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996C-5051-4A4F-94D3-BE705DBB80A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429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FB4F-7B25-D94B-90BA-852A46F89F6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996C-5051-4A4F-94D3-BE705DBB80A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05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FB4F-7B25-D94B-90BA-852A46F89F6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996C-5051-4A4F-94D3-BE705DBB80A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74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FB4F-7B25-D94B-90BA-852A46F89F6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996C-5051-4A4F-94D3-BE705DBB80A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57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FB4F-7B25-D94B-90BA-852A46F89F6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996C-5051-4A4F-94D3-BE705DBB80A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88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FB4F-7B25-D94B-90BA-852A46F89F6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996C-5051-4A4F-94D3-BE705DBB80A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30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FB4F-7B25-D94B-90BA-852A46F89F6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996C-5051-4A4F-94D3-BE705DBB80A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875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FB4F-7B25-D94B-90BA-852A46F89F6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996C-5051-4A4F-94D3-BE705DBB80A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783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EFB4F-7B25-D94B-90BA-852A46F89F67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B996C-5051-4A4F-94D3-BE705DBB80A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595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728"/>
            <a:ext cx="7772400" cy="1470025"/>
          </a:xfrm>
        </p:spPr>
        <p:txBody>
          <a:bodyPr>
            <a:normAutofit/>
          </a:bodyPr>
          <a:lstStyle/>
          <a:p>
            <a:r>
              <a:rPr lang="en-US" u="sng" dirty="0" smtClean="0"/>
              <a:t>F-35 </a:t>
            </a:r>
            <a:r>
              <a:rPr lang="en-US" u="sng" dirty="0" err="1" smtClean="0"/>
              <a:t>geluidsbeleving</a:t>
            </a:r>
            <a:r>
              <a:rPr lang="en-US" u="sng" dirty="0" smtClean="0"/>
              <a:t> </a:t>
            </a:r>
            <a:r>
              <a:rPr lang="en-US" u="sng" dirty="0" err="1" smtClean="0"/>
              <a:t>juni</a:t>
            </a:r>
            <a:r>
              <a:rPr lang="en-US" u="sng" dirty="0" smtClean="0"/>
              <a:t> 2016</a:t>
            </a:r>
            <a:endParaRPr lang="en-US" u="sng" dirty="0"/>
          </a:p>
        </p:txBody>
      </p:sp>
      <p:pic>
        <p:nvPicPr>
          <p:cNvPr id="4" name="Picture 3" descr="F35:KDC10:F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7951" y="1726753"/>
            <a:ext cx="6337300" cy="4219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0167" y="6339417"/>
            <a:ext cx="4635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Volkel, </a:t>
            </a:r>
            <a:r>
              <a:rPr lang="en-US" sz="1100" dirty="0" err="1" smtClean="0"/>
              <a:t>Koarnjum</a:t>
            </a:r>
            <a:r>
              <a:rPr lang="en-US" sz="1100" dirty="0" smtClean="0"/>
              <a:t>, </a:t>
            </a:r>
            <a:r>
              <a:rPr lang="en-US" sz="1100" dirty="0" err="1" smtClean="0"/>
              <a:t>Marssum</a:t>
            </a:r>
            <a:r>
              <a:rPr lang="en-US" sz="1100" dirty="0" smtClean="0"/>
              <a:t>  1,2 en 3 </a:t>
            </a:r>
            <a:r>
              <a:rPr lang="en-US" sz="1100" dirty="0" err="1" smtClean="0"/>
              <a:t>sept</a:t>
            </a:r>
            <a:r>
              <a:rPr lang="en-US" sz="1100" dirty="0" smtClean="0"/>
              <a:t> 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724943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Motie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	Vanwege onzekerheden te verwachten geluidsniveaus:</a:t>
            </a:r>
          </a:p>
          <a:p>
            <a:pPr lvl="1"/>
            <a:r>
              <a:rPr lang="nl-NL" dirty="0" smtClean="0"/>
              <a:t>Plaatsing permanent geluidsmeetnet</a:t>
            </a:r>
          </a:p>
          <a:p>
            <a:pPr lvl="2"/>
            <a:r>
              <a:rPr lang="nl-NL" dirty="0" smtClean="0"/>
              <a:t>Om geluidscontouren te monitoren</a:t>
            </a:r>
          </a:p>
          <a:p>
            <a:pPr lvl="1"/>
            <a:r>
              <a:rPr lang="nl-NL" dirty="0" smtClean="0"/>
              <a:t>Aandacht voor geluidsaspect en geluidshinder voor omwonenden </a:t>
            </a:r>
            <a:r>
              <a:rPr lang="nl-NL" dirty="0" err="1" smtClean="0"/>
              <a:t>dmv</a:t>
            </a:r>
            <a:endParaRPr lang="nl-NL" dirty="0" smtClean="0"/>
          </a:p>
          <a:p>
            <a:pPr lvl="2"/>
            <a:r>
              <a:rPr lang="nl-NL" dirty="0" smtClean="0"/>
              <a:t>actualisatie geluidsniveaus, en continuatie totdat F-35 is ingevoerd en uitontwikkeld</a:t>
            </a:r>
          </a:p>
          <a:p>
            <a:pPr lvl="2"/>
            <a:endParaRPr lang="nl-NL" dirty="0" smtClean="0"/>
          </a:p>
          <a:p>
            <a:pPr lvl="1"/>
            <a:r>
              <a:rPr lang="nl-NL" dirty="0" smtClean="0"/>
              <a:t>Zal bestaande geluidsisolatie nog voldoende zijn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6004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onderzoeksopdracht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417638"/>
            <a:ext cx="8464550" cy="5175779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Parallel en identiek bij NLR en RIVM uitgezet</a:t>
            </a:r>
          </a:p>
          <a:p>
            <a:r>
              <a:rPr lang="nl-NL" dirty="0" smtClean="0"/>
              <a:t>“Onderzoek of, en zo ja hoe, een geluidsmeetnet voor duidelijkheid kan zorgen”</a:t>
            </a:r>
          </a:p>
          <a:p>
            <a:pPr lvl="2"/>
            <a:r>
              <a:rPr lang="nl-NL" dirty="0" smtClean="0"/>
              <a:t>Validatie 35 </a:t>
            </a:r>
            <a:r>
              <a:rPr lang="nl-NL" dirty="0" err="1" smtClean="0"/>
              <a:t>Ke</a:t>
            </a:r>
            <a:r>
              <a:rPr lang="nl-NL" dirty="0" smtClean="0"/>
              <a:t> contour en monitoren invulling activiteiten</a:t>
            </a:r>
          </a:p>
          <a:p>
            <a:pPr lvl="2"/>
            <a:r>
              <a:rPr lang="nl-NL" dirty="0" smtClean="0"/>
              <a:t>Waar </a:t>
            </a:r>
            <a:r>
              <a:rPr lang="nl-NL" dirty="0"/>
              <a:t>moet een meetnet aan voldoen</a:t>
            </a:r>
          </a:p>
          <a:p>
            <a:pPr lvl="2"/>
            <a:r>
              <a:rPr lang="nl-NL" dirty="0"/>
              <a:t>Noodzaak permanent, of hybride </a:t>
            </a:r>
            <a:r>
              <a:rPr lang="nl-NL" dirty="0" smtClean="0"/>
              <a:t>combinatie</a:t>
            </a:r>
          </a:p>
          <a:p>
            <a:pPr lvl="2"/>
            <a:r>
              <a:rPr lang="nl-NL" dirty="0" smtClean="0"/>
              <a:t>Kosten</a:t>
            </a:r>
            <a:endParaRPr lang="nl-NL" dirty="0"/>
          </a:p>
          <a:p>
            <a:r>
              <a:rPr lang="nl-NL" dirty="0"/>
              <a:t>Aandacht voor geluidsaspect en geluidshinder voor omwonenden </a:t>
            </a:r>
            <a:r>
              <a:rPr lang="nl-NL" dirty="0" err="1"/>
              <a:t>dmv</a:t>
            </a:r>
            <a:endParaRPr lang="nl-NL" dirty="0"/>
          </a:p>
          <a:p>
            <a:pPr lvl="2"/>
            <a:r>
              <a:rPr lang="nl-NL" dirty="0"/>
              <a:t>actualisatie geluidsniveaus, en continuatie </a:t>
            </a:r>
            <a:r>
              <a:rPr lang="nl-NL" dirty="0" smtClean="0"/>
              <a:t>nadat </a:t>
            </a:r>
            <a:r>
              <a:rPr lang="nl-NL" dirty="0"/>
              <a:t>F-35 is ingevoerd en uitontwikkeld</a:t>
            </a:r>
          </a:p>
          <a:p>
            <a:pPr lvl="2"/>
            <a:r>
              <a:rPr lang="nl-NL" dirty="0"/>
              <a:t>Hoe relateren meetgegevens aan beleving; </a:t>
            </a:r>
            <a:r>
              <a:rPr lang="nl-NL" dirty="0" smtClean="0"/>
              <a:t>hoe gegevens te presenteren</a:t>
            </a:r>
            <a:endParaRPr lang="nl-NL" dirty="0"/>
          </a:p>
          <a:p>
            <a:pPr lvl="2"/>
            <a:r>
              <a:rPr lang="nl-NL" dirty="0" smtClean="0"/>
              <a:t>Voorbeelden </a:t>
            </a:r>
            <a:r>
              <a:rPr lang="nl-NL" dirty="0"/>
              <a:t>van bestaande systemen; bruikbaarheid van hetgeen wordt gepresenteerd</a:t>
            </a:r>
          </a:p>
          <a:p>
            <a:r>
              <a:rPr lang="nl-NL" dirty="0"/>
              <a:t>Zoveel mogelijk uitleg van begrippen rond geluid en geluidshinder</a:t>
            </a:r>
          </a:p>
          <a:p>
            <a:pPr marL="914400" lvl="2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Inventarisatie Isolatie voorlopig losgekoppeld tot na dit onderzoek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23601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Tijdslijn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Maart ‘15 opdracht gereed; offertes aangevraagd</a:t>
            </a:r>
          </a:p>
          <a:p>
            <a:r>
              <a:rPr lang="nl-NL" dirty="0"/>
              <a:t>Juni ‘15 offertes binnen en opdrachten vastgelegd</a:t>
            </a:r>
          </a:p>
          <a:p>
            <a:r>
              <a:rPr lang="nl-NL" dirty="0"/>
              <a:t>4</a:t>
            </a:r>
            <a:r>
              <a:rPr lang="nl-NL" baseline="30000" dirty="0"/>
              <a:t>e</a:t>
            </a:r>
            <a:r>
              <a:rPr lang="nl-NL" dirty="0"/>
              <a:t> kwart ‘15 resultaten</a:t>
            </a:r>
          </a:p>
          <a:p>
            <a:r>
              <a:rPr lang="nl-NL" dirty="0"/>
              <a:t>Dec ‘15 advies Stuurgroep naar Minister van Defensie</a:t>
            </a:r>
          </a:p>
          <a:p>
            <a:r>
              <a:rPr lang="nl-NL" dirty="0"/>
              <a:t>Jan ‘16 reactie van de Minister</a:t>
            </a:r>
          </a:p>
          <a:p>
            <a:r>
              <a:rPr lang="nl-NL" dirty="0"/>
              <a:t>Feb </a:t>
            </a:r>
            <a:r>
              <a:rPr lang="nl-NL"/>
              <a:t>‘</a:t>
            </a:r>
            <a:r>
              <a:rPr lang="nl-NL" smtClean="0"/>
              <a:t>16 </a:t>
            </a:r>
            <a:r>
              <a:rPr lang="nl-NL" dirty="0"/>
              <a:t>presentaties aan </a:t>
            </a:r>
            <a:r>
              <a:rPr lang="nl-NL" dirty="0" err="1"/>
              <a:t>COVM’s</a:t>
            </a: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5178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8804"/>
            <a:ext cx="8229600" cy="1143000"/>
          </a:xfrm>
        </p:spPr>
        <p:txBody>
          <a:bodyPr/>
          <a:lstStyle/>
          <a:p>
            <a:r>
              <a:rPr lang="en-US" dirty="0" err="1" smtClean="0"/>
              <a:t>Vragen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6309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Achtergrond</a:t>
            </a:r>
            <a:r>
              <a:rPr lang="en-US" dirty="0" smtClean="0"/>
              <a:t> </a:t>
            </a:r>
            <a:r>
              <a:rPr lang="en-US" dirty="0" err="1" smtClean="0"/>
              <a:t>metingen</a:t>
            </a:r>
            <a:r>
              <a:rPr lang="en-US" dirty="0" smtClean="0"/>
              <a:t> RIVM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 </a:t>
            </a:r>
            <a:r>
              <a:rPr lang="en-US" dirty="0" err="1" smtClean="0"/>
              <a:t>eenvoudige</a:t>
            </a:r>
            <a:r>
              <a:rPr lang="en-US" dirty="0" smtClean="0"/>
              <a:t> </a:t>
            </a:r>
            <a:r>
              <a:rPr lang="en-US" dirty="0" err="1" smtClean="0"/>
              <a:t>microfoons</a:t>
            </a:r>
            <a:endParaRPr lang="en-US" dirty="0" smtClean="0"/>
          </a:p>
          <a:p>
            <a:r>
              <a:rPr lang="en-US" dirty="0" smtClean="0"/>
              <a:t>12 </a:t>
            </a:r>
            <a:r>
              <a:rPr lang="en-US" dirty="0" err="1" smtClean="0"/>
              <a:t>omg</a:t>
            </a:r>
            <a:r>
              <a:rPr lang="en-US" dirty="0" smtClean="0"/>
              <a:t> LWD en 11 </a:t>
            </a:r>
            <a:r>
              <a:rPr lang="en-US" dirty="0" err="1" smtClean="0"/>
              <a:t>omg</a:t>
            </a:r>
            <a:r>
              <a:rPr lang="en-US" dirty="0" smtClean="0"/>
              <a:t> VKL</a:t>
            </a:r>
            <a:endParaRPr lang="en-US" dirty="0"/>
          </a:p>
        </p:txBody>
      </p:sp>
      <p:pic>
        <p:nvPicPr>
          <p:cNvPr id="4" name="Picture 3" descr="RIVM stic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069416" y="3802062"/>
            <a:ext cx="3566583" cy="2674937"/>
          </a:xfrm>
          <a:prstGeom prst="rect">
            <a:avLst/>
          </a:prstGeom>
        </p:spPr>
      </p:pic>
      <p:pic>
        <p:nvPicPr>
          <p:cNvPr id="5" name="Picture 4" descr="Micro Mars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92667" y="3540126"/>
            <a:ext cx="3619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094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VM s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4833"/>
            <a:ext cx="9144000" cy="47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1743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2 weken uitluisteren per vliegveld</a:t>
            </a:r>
          </a:p>
          <a:p>
            <a:r>
              <a:rPr lang="nl-NL" dirty="0" smtClean="0"/>
              <a:t>Doel: </a:t>
            </a:r>
          </a:p>
          <a:p>
            <a:pPr lvl="1"/>
            <a:r>
              <a:rPr lang="nl-NL" dirty="0" smtClean="0"/>
              <a:t>Primair om uitvoerbaarheid van meetnet te bepalen</a:t>
            </a:r>
          </a:p>
          <a:p>
            <a:pPr lvl="1"/>
            <a:r>
              <a:rPr lang="nl-NL" dirty="0" smtClean="0"/>
              <a:t>Is het straaljager geluid op die posities te onderscheiden?</a:t>
            </a:r>
          </a:p>
          <a:p>
            <a:pPr lvl="1"/>
            <a:r>
              <a:rPr lang="nl-NL" dirty="0" smtClean="0"/>
              <a:t>Betrouwbaarheid</a:t>
            </a:r>
          </a:p>
          <a:p>
            <a:pPr lvl="1"/>
            <a:r>
              <a:rPr lang="nl-NL" dirty="0" smtClean="0"/>
              <a:t>Tot waar kan nog worden gemeten</a:t>
            </a:r>
          </a:p>
          <a:p>
            <a:pPr marL="457200" lvl="1" indent="0">
              <a:buNone/>
            </a:pPr>
            <a:endParaRPr lang="nl-NL" dirty="0" smtClean="0"/>
          </a:p>
          <a:p>
            <a:r>
              <a:rPr lang="nl-NL" dirty="0" smtClean="0"/>
              <a:t>Dus geen absolute dB waardes gemeten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145112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8804"/>
            <a:ext cx="8229600" cy="1143000"/>
          </a:xfrm>
        </p:spPr>
        <p:txBody>
          <a:bodyPr/>
          <a:lstStyle/>
          <a:p>
            <a:r>
              <a:rPr lang="en-US" dirty="0" err="1" smtClean="0"/>
              <a:t>Vragen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068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Korte historie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400" dirty="0" err="1" smtClean="0"/>
              <a:t>Mindef</a:t>
            </a:r>
            <a:r>
              <a:rPr lang="nl-NL" sz="2400" dirty="0" smtClean="0"/>
              <a:t> kondigt bezoek F-35 aan en zegt belevingsvlucht toe</a:t>
            </a:r>
          </a:p>
          <a:p>
            <a:r>
              <a:rPr lang="nl-NL" sz="2400" dirty="0" err="1" smtClean="0"/>
              <a:t>Mindef</a:t>
            </a:r>
            <a:r>
              <a:rPr lang="nl-NL" sz="2400" smtClean="0"/>
              <a:t> </a:t>
            </a:r>
            <a:r>
              <a:rPr lang="nl-NL" sz="2400" smtClean="0"/>
              <a:t>ondersteunt ‘meedenk </a:t>
            </a:r>
            <a:r>
              <a:rPr lang="nl-NL" sz="2400" dirty="0" smtClean="0"/>
              <a:t>verzoek’ van omwonenden</a:t>
            </a:r>
          </a:p>
          <a:p>
            <a:r>
              <a:rPr lang="nl-NL" sz="2400" dirty="0" smtClean="0"/>
              <a:t>Defensie start werkgroep om te coördineren </a:t>
            </a:r>
          </a:p>
          <a:p>
            <a:pPr lvl="1"/>
            <a:r>
              <a:rPr lang="nl-NL" sz="2000" dirty="0" smtClean="0"/>
              <a:t>Doel:</a:t>
            </a:r>
          </a:p>
          <a:p>
            <a:pPr lvl="2"/>
            <a:r>
              <a:rPr lang="nl-NL" sz="1600" dirty="0" smtClean="0"/>
              <a:t>Inpassen belevingsactiviteiten in druk programma F-35 in juni ‘16</a:t>
            </a:r>
          </a:p>
          <a:p>
            <a:pPr lvl="2"/>
            <a:r>
              <a:rPr lang="nl-NL" sz="1600" dirty="0" smtClean="0"/>
              <a:t>Inventariseren hoe beleving zo goed mogelijk kan worden ingevuld</a:t>
            </a:r>
          </a:p>
          <a:p>
            <a:r>
              <a:rPr lang="nl-NL" sz="2400" dirty="0" smtClean="0"/>
              <a:t>Stuurgroep uitvoering Motie Eijsink wordt betrokken vanwege raakvlak Motie en onderzoeken RIVM en NLR</a:t>
            </a:r>
          </a:p>
          <a:p>
            <a:pPr lvl="1"/>
            <a:r>
              <a:rPr lang="nl-NL" sz="2000" dirty="0" smtClean="0"/>
              <a:t>Doel:</a:t>
            </a:r>
          </a:p>
          <a:p>
            <a:pPr lvl="2"/>
            <a:r>
              <a:rPr lang="nl-NL" sz="1600" dirty="0" smtClean="0"/>
              <a:t>Omwonenden informeren over, en betrekken bij belevingsactiviteiten </a:t>
            </a:r>
          </a:p>
          <a:p>
            <a:pPr lvl="2"/>
            <a:r>
              <a:rPr lang="nl-NL" sz="1600" dirty="0" smtClean="0"/>
              <a:t>Uitvoeren informatie en terugkoppelsessies</a:t>
            </a:r>
          </a:p>
          <a:p>
            <a:pPr lvl="2"/>
            <a:r>
              <a:rPr lang="nl-NL" sz="1600" dirty="0" smtClean="0"/>
              <a:t>Uitkomsten eerste belevingssessies terugkoppelen met Defensie,</a:t>
            </a:r>
          </a:p>
          <a:p>
            <a:pPr lvl="2"/>
            <a:r>
              <a:rPr lang="nl-NL" sz="1600" dirty="0" smtClean="0"/>
              <a:t>Maar ook spiegelen aan tussenrapportage geluidsnetonderzoeken RIVM/NLR</a:t>
            </a:r>
          </a:p>
          <a:p>
            <a:r>
              <a:rPr lang="nl-NL" sz="2400" dirty="0" smtClean="0"/>
              <a:t>Eerste actie: deze sessies</a:t>
            </a:r>
          </a:p>
          <a:p>
            <a:pPr lvl="2"/>
            <a:r>
              <a:rPr lang="nl-NL" sz="1600" dirty="0" smtClean="0"/>
              <a:t>Volkel, </a:t>
            </a:r>
            <a:r>
              <a:rPr lang="nl-NL" sz="1600" dirty="0" err="1" smtClean="0"/>
              <a:t>Koarnjum</a:t>
            </a:r>
            <a:r>
              <a:rPr lang="nl-NL" sz="1600" dirty="0" smtClean="0"/>
              <a:t> en </a:t>
            </a:r>
            <a:r>
              <a:rPr lang="nl-NL" sz="1600" dirty="0" err="1" smtClean="0"/>
              <a:t>Marssum</a:t>
            </a:r>
            <a:endParaRPr lang="nl-NL" sz="1600" dirty="0" smtClean="0"/>
          </a:p>
          <a:p>
            <a:endParaRPr lang="nl-NL" sz="2400" dirty="0" smtClean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xmlns="" val="163328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Uitgangspunten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Defensie stelt alles in het werk om F-35 in juni 2016 naar NL te halen</a:t>
            </a:r>
          </a:p>
          <a:p>
            <a:pPr lvl="1"/>
            <a:r>
              <a:rPr lang="nl-NL" sz="2000" dirty="0" smtClean="0"/>
              <a:t>Doel F-35 bezoek aan NL:</a:t>
            </a:r>
          </a:p>
          <a:p>
            <a:pPr lvl="2"/>
            <a:r>
              <a:rPr lang="nl-NL" sz="1600" dirty="0" smtClean="0"/>
              <a:t>Logistieke en infrastructurele testen als onderdeel van internationaal testprogram</a:t>
            </a:r>
          </a:p>
          <a:p>
            <a:pPr lvl="2"/>
            <a:r>
              <a:rPr lang="nl-NL" sz="1600" dirty="0"/>
              <a:t>Ervaring met eerste F-35 Trans-Atlantische vlucht </a:t>
            </a:r>
          </a:p>
          <a:p>
            <a:pPr lvl="2"/>
            <a:r>
              <a:rPr lang="nl-NL" sz="1600" dirty="0"/>
              <a:t>Ondersteunen belevingsactiviteiten omwonenden Leeuwarden en Volkel</a:t>
            </a:r>
          </a:p>
          <a:p>
            <a:pPr lvl="2"/>
            <a:r>
              <a:rPr lang="nl-NL" sz="1600" dirty="0" smtClean="0"/>
              <a:t>Deelname </a:t>
            </a:r>
            <a:r>
              <a:rPr lang="nl-NL" sz="1600" dirty="0" err="1" smtClean="0"/>
              <a:t>Luchtmachtdagen</a:t>
            </a:r>
            <a:endParaRPr lang="nl-NL" sz="1600" dirty="0" smtClean="0"/>
          </a:p>
          <a:p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71954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Randvoorwaarden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Meerdere</a:t>
            </a:r>
            <a:r>
              <a:rPr lang="en-US" sz="2400" dirty="0" smtClean="0"/>
              <a:t> </a:t>
            </a:r>
            <a:r>
              <a:rPr lang="en-US" sz="2400" dirty="0" err="1" smtClean="0"/>
              <a:t>spelers</a:t>
            </a:r>
            <a:r>
              <a:rPr lang="en-US" sz="2400" dirty="0" smtClean="0"/>
              <a:t> (US government, Lockheed Martin)</a:t>
            </a:r>
          </a:p>
          <a:p>
            <a:r>
              <a:rPr lang="en-US" sz="2400" dirty="0" err="1" smtClean="0"/>
              <a:t>Geen</a:t>
            </a:r>
            <a:r>
              <a:rPr lang="en-US" sz="2400" dirty="0" smtClean="0"/>
              <a:t> </a:t>
            </a:r>
            <a:r>
              <a:rPr lang="en-US" sz="2400" dirty="0" err="1" smtClean="0"/>
              <a:t>onverwachte</a:t>
            </a:r>
            <a:r>
              <a:rPr lang="en-US" sz="2400" dirty="0" smtClean="0"/>
              <a:t> </a:t>
            </a:r>
            <a:r>
              <a:rPr lang="en-US" sz="2400" dirty="0" err="1" smtClean="0"/>
              <a:t>gebeurtenissen</a:t>
            </a:r>
            <a:r>
              <a:rPr lang="en-US" sz="2400" smtClean="0"/>
              <a:t> (F35B UK 2014)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xmlns="" val="370833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Uitvoering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400" dirty="0" smtClean="0"/>
              <a:t>Inpassen in totale plan testactiviteiten </a:t>
            </a:r>
          </a:p>
          <a:p>
            <a:r>
              <a:rPr lang="nl-NL" sz="2400" dirty="0" smtClean="0"/>
              <a:t>Opereren vanaf LWD</a:t>
            </a:r>
          </a:p>
          <a:p>
            <a:r>
              <a:rPr lang="nl-NL" sz="2400" dirty="0" smtClean="0"/>
              <a:t>De-conflicteren met activiteiten Open Dagen (geluid)</a:t>
            </a:r>
          </a:p>
          <a:p>
            <a:r>
              <a:rPr lang="nl-NL" sz="2400" dirty="0" smtClean="0"/>
              <a:t>Inpassen alle vertrek- en landingsprofielen voor beide banen</a:t>
            </a:r>
          </a:p>
          <a:p>
            <a:r>
              <a:rPr lang="nl-NL" sz="2400" dirty="0" smtClean="0"/>
              <a:t>Op Leeuwarden als Volkel</a:t>
            </a:r>
          </a:p>
          <a:p>
            <a:r>
              <a:rPr lang="nl-NL" sz="2400" dirty="0" smtClean="0"/>
              <a:t>Coördineren met F-16 om te kunnen vergelijken</a:t>
            </a:r>
          </a:p>
          <a:p>
            <a:r>
              <a:rPr lang="nl-NL" sz="2400" dirty="0" smtClean="0"/>
              <a:t>1 of 2 vluchten op verschillende dagen</a:t>
            </a:r>
          </a:p>
          <a:p>
            <a:r>
              <a:rPr lang="nl-NL" sz="2400" dirty="0" smtClean="0"/>
              <a:t>Inplannen alternatieve dag </a:t>
            </a:r>
            <a:r>
              <a:rPr lang="nl-NL" sz="2400" dirty="0" err="1" smtClean="0"/>
              <a:t>ivm</a:t>
            </a:r>
            <a:r>
              <a:rPr lang="nl-NL" sz="2400" dirty="0" smtClean="0"/>
              <a:t> slecht weer of mogelijke defect</a:t>
            </a:r>
          </a:p>
          <a:p>
            <a:r>
              <a:rPr lang="nl-NL" sz="2400" dirty="0" smtClean="0"/>
              <a:t>Defensie bekijkt mogelijkheid voor ondersteunende metingen</a:t>
            </a:r>
          </a:p>
          <a:p>
            <a:pPr lvl="1"/>
            <a:r>
              <a:rPr lang="nl-NL" sz="2000" dirty="0" smtClean="0"/>
              <a:t>Hoogstwaarschijnlijk op 1 locatie</a:t>
            </a:r>
          </a:p>
          <a:p>
            <a:endParaRPr lang="nl-NL" sz="2400" dirty="0" smtClean="0"/>
          </a:p>
          <a:p>
            <a:r>
              <a:rPr lang="nl-NL" sz="2400" dirty="0" smtClean="0"/>
              <a:t>Tegemoetkomen aan wensen omwonenden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xmlns="" val="362928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Invulling</a:t>
            </a:r>
            <a:r>
              <a:rPr lang="en-US" dirty="0" smtClean="0"/>
              <a:t> ‘</a:t>
            </a:r>
            <a:r>
              <a:rPr lang="en-US" dirty="0" err="1" smtClean="0"/>
              <a:t>meedenken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Realiseren toezegging </a:t>
            </a:r>
            <a:r>
              <a:rPr lang="nl-NL" sz="2400" dirty="0" err="1" smtClean="0"/>
              <a:t>Mindef</a:t>
            </a:r>
            <a:endParaRPr lang="nl-NL" sz="2400" dirty="0" smtClean="0"/>
          </a:p>
          <a:p>
            <a:r>
              <a:rPr lang="nl-NL" sz="2400" dirty="0" smtClean="0"/>
              <a:t>Invulling info avonden vooraf; wat, waar en wanneer</a:t>
            </a:r>
          </a:p>
          <a:p>
            <a:r>
              <a:rPr lang="nl-NL" sz="2400" dirty="0" smtClean="0"/>
              <a:t>Locatie omwonenden tijdens belevingsvluchten</a:t>
            </a:r>
          </a:p>
          <a:p>
            <a:r>
              <a:rPr lang="nl-NL" sz="2400" dirty="0" smtClean="0"/>
              <a:t>Bij </a:t>
            </a:r>
            <a:r>
              <a:rPr lang="nl-NL" sz="2400" dirty="0" err="1" smtClean="0"/>
              <a:t>evt</a:t>
            </a:r>
            <a:r>
              <a:rPr lang="nl-NL" sz="2400" dirty="0" smtClean="0"/>
              <a:t> geluidsmetingen, bepalen van locaties</a:t>
            </a:r>
          </a:p>
          <a:p>
            <a:r>
              <a:rPr lang="nl-NL" sz="2400" dirty="0" smtClean="0"/>
              <a:t>Terugkoppeling ervaringen omwonenden</a:t>
            </a:r>
          </a:p>
          <a:p>
            <a:pPr lvl="1"/>
            <a:r>
              <a:rPr lang="nl-NL" sz="2000" dirty="0" smtClean="0"/>
              <a:t>Hoe</a:t>
            </a:r>
          </a:p>
          <a:p>
            <a:pPr lvl="1"/>
            <a:r>
              <a:rPr lang="nl-NL" sz="2000" dirty="0" smtClean="0"/>
              <a:t>Wat</a:t>
            </a:r>
          </a:p>
          <a:p>
            <a:pPr lvl="1"/>
            <a:r>
              <a:rPr lang="nl-NL" sz="2000" dirty="0" smtClean="0"/>
              <a:t>Wanneer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2164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0555"/>
            <a:ext cx="8229600" cy="1143000"/>
          </a:xfrm>
        </p:spPr>
        <p:txBody>
          <a:bodyPr/>
          <a:lstStyle/>
          <a:p>
            <a:r>
              <a:rPr lang="en-US" dirty="0" err="1" smtClean="0"/>
              <a:t>Vragen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471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Motie</a:t>
            </a:r>
            <a:r>
              <a:rPr lang="en-US" dirty="0" smtClean="0"/>
              <a:t> </a:t>
            </a:r>
            <a:r>
              <a:rPr lang="en-US" dirty="0" err="1" smtClean="0"/>
              <a:t>Eijsink</a:t>
            </a:r>
            <a:r>
              <a:rPr lang="en-US" dirty="0" smtClean="0"/>
              <a:t> over F-35 </a:t>
            </a:r>
            <a:r>
              <a:rPr lang="en-US" dirty="0" err="1" smtClean="0"/>
              <a:t>geluid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historie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Motie</a:t>
            </a:r>
            <a:endParaRPr lang="en-US" dirty="0" smtClean="0"/>
          </a:p>
          <a:p>
            <a:r>
              <a:rPr lang="en-US" dirty="0" err="1" smtClean="0"/>
              <a:t>Onderzoeksopdracht</a:t>
            </a:r>
            <a:endParaRPr lang="en-US" dirty="0" smtClean="0"/>
          </a:p>
          <a:p>
            <a:r>
              <a:rPr lang="en-US" dirty="0" err="1" smtClean="0"/>
              <a:t>Tijdslijn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Achtergrond</a:t>
            </a:r>
            <a:r>
              <a:rPr lang="en-US" dirty="0" smtClean="0"/>
              <a:t> RIVM </a:t>
            </a:r>
            <a:r>
              <a:rPr lang="en-US" dirty="0" err="1" smtClean="0"/>
              <a:t>metingen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112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693"/>
            <a:ext cx="8229600" cy="1143000"/>
          </a:xfrm>
        </p:spPr>
        <p:txBody>
          <a:bodyPr/>
          <a:lstStyle/>
          <a:p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Historie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Twijfels over geluid opvolger F-16 werd een politiek discussiepunt</a:t>
            </a:r>
          </a:p>
          <a:p>
            <a:r>
              <a:rPr lang="nl-NL" dirty="0" smtClean="0"/>
              <a:t>Onzekerheden over het geluid F-35 resulteerde in Motie Eijsink op 6 nov 2013</a:t>
            </a:r>
          </a:p>
          <a:p>
            <a:r>
              <a:rPr lang="nl-NL" dirty="0" smtClean="0"/>
              <a:t>Minister ‘omhelst de Motie’ maar wil nog wel </a:t>
            </a:r>
            <a:r>
              <a:rPr lang="nl-NL" dirty="0" err="1" smtClean="0"/>
              <a:t>eea</a:t>
            </a:r>
            <a:r>
              <a:rPr lang="nl-NL" dirty="0" smtClean="0"/>
              <a:t> op uitvoerbaarheid laten onderzoeken</a:t>
            </a:r>
          </a:p>
          <a:p>
            <a:r>
              <a:rPr lang="nl-NL" dirty="0" smtClean="0"/>
              <a:t>Om uitvoer van Motie te begeleiden werd ‘Stuurgroep uitvoering Motie Eijsink’ ingesteld</a:t>
            </a:r>
          </a:p>
          <a:p>
            <a:pPr lvl="1"/>
            <a:r>
              <a:rPr lang="nl-NL" dirty="0" err="1" smtClean="0"/>
              <a:t>Prov</a:t>
            </a:r>
            <a:r>
              <a:rPr lang="nl-NL" dirty="0" smtClean="0"/>
              <a:t> Friesland, </a:t>
            </a:r>
            <a:r>
              <a:rPr lang="nl-NL" dirty="0" err="1" smtClean="0"/>
              <a:t>Prov</a:t>
            </a:r>
            <a:r>
              <a:rPr lang="nl-NL" dirty="0" smtClean="0"/>
              <a:t> Brabant, Defensie, Luchtmacht, Omwonenden</a:t>
            </a:r>
          </a:p>
          <a:p>
            <a:r>
              <a:rPr lang="nl-NL" dirty="0" smtClean="0"/>
              <a:t>Gekozen voor parallelle uitvoering onderzoeken door NLR en RIVM </a:t>
            </a:r>
          </a:p>
          <a:p>
            <a:r>
              <a:rPr lang="nl-NL" dirty="0" smtClean="0"/>
              <a:t>Eerst eenduidig formuleren van de onderzoeksopdracht</a:t>
            </a:r>
          </a:p>
          <a:p>
            <a:r>
              <a:rPr lang="nl-NL" dirty="0" smtClean="0"/>
              <a:t>Resultaten RIVM en NLR separaat naar Stuurgroep</a:t>
            </a:r>
          </a:p>
          <a:p>
            <a:r>
              <a:rPr lang="nl-NL" dirty="0" smtClean="0"/>
              <a:t>Stuurgroep stelt een advies op voor Minister van Defensie</a:t>
            </a:r>
          </a:p>
          <a:p>
            <a:r>
              <a:rPr lang="nl-NL" dirty="0" smtClean="0"/>
              <a:t>Minister doet uitspraak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632621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592</Words>
  <Application>Microsoft Office PowerPoint</Application>
  <PresentationFormat>Diavoorstelling (4:3)</PresentationFormat>
  <Paragraphs>111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 Theme</vt:lpstr>
      <vt:lpstr>F-35 geluidsbeleving juni 2016</vt:lpstr>
      <vt:lpstr>Korte historie</vt:lpstr>
      <vt:lpstr>Uitgangspunten</vt:lpstr>
      <vt:lpstr>Randvoorwaarden</vt:lpstr>
      <vt:lpstr>Uitvoering</vt:lpstr>
      <vt:lpstr>Invulling ‘meedenken’</vt:lpstr>
      <vt:lpstr>Vragen?</vt:lpstr>
      <vt:lpstr>Motie Eijsink over F-35 geluid</vt:lpstr>
      <vt:lpstr>Korte Historie</vt:lpstr>
      <vt:lpstr>De Motie</vt:lpstr>
      <vt:lpstr>De onderzoeksopdracht</vt:lpstr>
      <vt:lpstr>Tijdslijn</vt:lpstr>
      <vt:lpstr>Vragen?</vt:lpstr>
      <vt:lpstr>Achtergrond metingen RIVM</vt:lpstr>
      <vt:lpstr>Dia 15</vt:lpstr>
      <vt:lpstr>Dia 16</vt:lpstr>
      <vt:lpstr>Vragen?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F-35 geluidsbeleving juni 2016</dc:title>
  <dc:creator>Anton den Drijver</dc:creator>
  <cp:lastModifiedBy>Geert</cp:lastModifiedBy>
  <cp:revision>29</cp:revision>
  <cp:lastPrinted>2015-09-01T08:02:48Z</cp:lastPrinted>
  <dcterms:created xsi:type="dcterms:W3CDTF">2015-08-27T12:59:19Z</dcterms:created>
  <dcterms:modified xsi:type="dcterms:W3CDTF">2015-09-01T22:02:00Z</dcterms:modified>
</cp:coreProperties>
</file>