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2" r:id="rId3"/>
    <p:sldId id="261" r:id="rId4"/>
    <p:sldId id="263" r:id="rId5"/>
    <p:sldId id="264" r:id="rId6"/>
    <p:sldId id="265" r:id="rId7"/>
    <p:sldId id="273" r:id="rId8"/>
    <p:sldId id="266" r:id="rId9"/>
    <p:sldId id="272"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94963C5-2746-41F7-B82E-F9274F84A01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xmlns="" id="{02DFDD50-BB63-438F-985F-22F20AC44D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xmlns="" id="{801B3CF1-AE00-47C7-A461-C023FDD49CAD}"/>
              </a:ext>
            </a:extLst>
          </p:cNvPr>
          <p:cNvSpPr>
            <a:spLocks noGrp="1"/>
          </p:cNvSpPr>
          <p:nvPr>
            <p:ph type="dt" sz="half" idx="10"/>
          </p:nvPr>
        </p:nvSpPr>
        <p:spPr/>
        <p:txBody>
          <a:bodyPr/>
          <a:lstStyle/>
          <a:p>
            <a:fld id="{3BABB68B-E487-4DEB-BEC4-A42678B9AB26}" type="datetimeFigureOut">
              <a:rPr lang="nl-NL" smtClean="0"/>
              <a:t>17-10-2018</a:t>
            </a:fld>
            <a:endParaRPr lang="nl-NL"/>
          </a:p>
        </p:txBody>
      </p:sp>
      <p:sp>
        <p:nvSpPr>
          <p:cNvPr id="5" name="Tijdelijke aanduiding voor voettekst 4">
            <a:extLst>
              <a:ext uri="{FF2B5EF4-FFF2-40B4-BE49-F238E27FC236}">
                <a16:creationId xmlns:a16="http://schemas.microsoft.com/office/drawing/2014/main" xmlns="" id="{ADA9889D-4D84-4507-B162-BE780A9B04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EBD902DA-13AB-4CA3-831E-DB0C2645A941}"/>
              </a:ext>
            </a:extLst>
          </p:cNvPr>
          <p:cNvSpPr>
            <a:spLocks noGrp="1"/>
          </p:cNvSpPr>
          <p:nvPr>
            <p:ph type="sldNum" sz="quarter" idx="12"/>
          </p:nvPr>
        </p:nvSpPr>
        <p:spPr/>
        <p:txBody>
          <a:bodyPr/>
          <a:lstStyle/>
          <a:p>
            <a:fld id="{830A65BA-529F-4506-B61F-B5C43731BAC1}" type="slidenum">
              <a:rPr lang="nl-NL" smtClean="0"/>
              <a:t>‹nr.›</a:t>
            </a:fld>
            <a:endParaRPr lang="nl-NL"/>
          </a:p>
        </p:txBody>
      </p:sp>
    </p:spTree>
    <p:extLst>
      <p:ext uri="{BB962C8B-B14F-4D97-AF65-F5344CB8AC3E}">
        <p14:creationId xmlns:p14="http://schemas.microsoft.com/office/powerpoint/2010/main" val="250459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5263B07-E75D-4FD0-9668-7CA0E851591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xmlns="" id="{C15AAFF5-F963-49E6-B04E-490AC3D64E1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A76FF3DD-31A7-417B-B3E0-410046FDFBD7}"/>
              </a:ext>
            </a:extLst>
          </p:cNvPr>
          <p:cNvSpPr>
            <a:spLocks noGrp="1"/>
          </p:cNvSpPr>
          <p:nvPr>
            <p:ph type="dt" sz="half" idx="10"/>
          </p:nvPr>
        </p:nvSpPr>
        <p:spPr/>
        <p:txBody>
          <a:bodyPr/>
          <a:lstStyle/>
          <a:p>
            <a:fld id="{3BABB68B-E487-4DEB-BEC4-A42678B9AB26}" type="datetimeFigureOut">
              <a:rPr lang="nl-NL" smtClean="0"/>
              <a:t>17-10-2018</a:t>
            </a:fld>
            <a:endParaRPr lang="nl-NL"/>
          </a:p>
        </p:txBody>
      </p:sp>
      <p:sp>
        <p:nvSpPr>
          <p:cNvPr id="5" name="Tijdelijke aanduiding voor voettekst 4">
            <a:extLst>
              <a:ext uri="{FF2B5EF4-FFF2-40B4-BE49-F238E27FC236}">
                <a16:creationId xmlns:a16="http://schemas.microsoft.com/office/drawing/2014/main" xmlns="" id="{BC64A7FD-7736-490D-BEC1-5712DACAEA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888A0EF5-8DCF-44D0-BA9A-404DA0E86E1F}"/>
              </a:ext>
            </a:extLst>
          </p:cNvPr>
          <p:cNvSpPr>
            <a:spLocks noGrp="1"/>
          </p:cNvSpPr>
          <p:nvPr>
            <p:ph type="sldNum" sz="quarter" idx="12"/>
          </p:nvPr>
        </p:nvSpPr>
        <p:spPr/>
        <p:txBody>
          <a:bodyPr/>
          <a:lstStyle/>
          <a:p>
            <a:fld id="{830A65BA-529F-4506-B61F-B5C43731BAC1}" type="slidenum">
              <a:rPr lang="nl-NL" smtClean="0"/>
              <a:t>‹nr.›</a:t>
            </a:fld>
            <a:endParaRPr lang="nl-NL"/>
          </a:p>
        </p:txBody>
      </p:sp>
    </p:spTree>
    <p:extLst>
      <p:ext uri="{BB962C8B-B14F-4D97-AF65-F5344CB8AC3E}">
        <p14:creationId xmlns:p14="http://schemas.microsoft.com/office/powerpoint/2010/main" val="61642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DCE34B0A-1F44-4C26-95B5-D637BDFADCA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xmlns="" id="{BA9C79D2-267D-4A1D-A951-094495D64065}"/>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D1B64164-9795-40AD-9652-847808BBF7EB}"/>
              </a:ext>
            </a:extLst>
          </p:cNvPr>
          <p:cNvSpPr>
            <a:spLocks noGrp="1"/>
          </p:cNvSpPr>
          <p:nvPr>
            <p:ph type="dt" sz="half" idx="10"/>
          </p:nvPr>
        </p:nvSpPr>
        <p:spPr/>
        <p:txBody>
          <a:bodyPr/>
          <a:lstStyle/>
          <a:p>
            <a:fld id="{3BABB68B-E487-4DEB-BEC4-A42678B9AB26}" type="datetimeFigureOut">
              <a:rPr lang="nl-NL" smtClean="0"/>
              <a:t>17-10-2018</a:t>
            </a:fld>
            <a:endParaRPr lang="nl-NL"/>
          </a:p>
        </p:txBody>
      </p:sp>
      <p:sp>
        <p:nvSpPr>
          <p:cNvPr id="5" name="Tijdelijke aanduiding voor voettekst 4">
            <a:extLst>
              <a:ext uri="{FF2B5EF4-FFF2-40B4-BE49-F238E27FC236}">
                <a16:creationId xmlns:a16="http://schemas.microsoft.com/office/drawing/2014/main" xmlns="" id="{68DCAFB1-6A26-4BB1-BE57-65004FD5922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694458A-9EB6-42E0-B3ED-D5A8C2FBFEBB}"/>
              </a:ext>
            </a:extLst>
          </p:cNvPr>
          <p:cNvSpPr>
            <a:spLocks noGrp="1"/>
          </p:cNvSpPr>
          <p:nvPr>
            <p:ph type="sldNum" sz="quarter" idx="12"/>
          </p:nvPr>
        </p:nvSpPr>
        <p:spPr/>
        <p:txBody>
          <a:bodyPr/>
          <a:lstStyle/>
          <a:p>
            <a:fld id="{830A65BA-529F-4506-B61F-B5C43731BAC1}" type="slidenum">
              <a:rPr lang="nl-NL" smtClean="0"/>
              <a:t>‹nr.›</a:t>
            </a:fld>
            <a:endParaRPr lang="nl-NL"/>
          </a:p>
        </p:txBody>
      </p:sp>
    </p:spTree>
    <p:extLst>
      <p:ext uri="{BB962C8B-B14F-4D97-AF65-F5344CB8AC3E}">
        <p14:creationId xmlns:p14="http://schemas.microsoft.com/office/powerpoint/2010/main" val="419626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65AB978-631A-4B53-BC75-44F719B903F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B9D23436-8A34-4E2E-A4B0-44C73DF99771}"/>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5E3C1FA3-23FA-41DB-B925-ACCBE6530AE6}"/>
              </a:ext>
            </a:extLst>
          </p:cNvPr>
          <p:cNvSpPr>
            <a:spLocks noGrp="1"/>
          </p:cNvSpPr>
          <p:nvPr>
            <p:ph type="dt" sz="half" idx="10"/>
          </p:nvPr>
        </p:nvSpPr>
        <p:spPr/>
        <p:txBody>
          <a:bodyPr/>
          <a:lstStyle/>
          <a:p>
            <a:fld id="{3BABB68B-E487-4DEB-BEC4-A42678B9AB26}" type="datetimeFigureOut">
              <a:rPr lang="nl-NL" smtClean="0"/>
              <a:t>17-10-2018</a:t>
            </a:fld>
            <a:endParaRPr lang="nl-NL"/>
          </a:p>
        </p:txBody>
      </p:sp>
      <p:sp>
        <p:nvSpPr>
          <p:cNvPr id="5" name="Tijdelijke aanduiding voor voettekst 4">
            <a:extLst>
              <a:ext uri="{FF2B5EF4-FFF2-40B4-BE49-F238E27FC236}">
                <a16:creationId xmlns:a16="http://schemas.microsoft.com/office/drawing/2014/main" xmlns="" id="{65A9D215-65CA-4314-A437-3A67833B32A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E7118D07-6F7F-40A8-8716-79B9ADB6CC3D}"/>
              </a:ext>
            </a:extLst>
          </p:cNvPr>
          <p:cNvSpPr>
            <a:spLocks noGrp="1"/>
          </p:cNvSpPr>
          <p:nvPr>
            <p:ph type="sldNum" sz="quarter" idx="12"/>
          </p:nvPr>
        </p:nvSpPr>
        <p:spPr/>
        <p:txBody>
          <a:bodyPr/>
          <a:lstStyle/>
          <a:p>
            <a:fld id="{830A65BA-529F-4506-B61F-B5C43731BAC1}" type="slidenum">
              <a:rPr lang="nl-NL" smtClean="0"/>
              <a:t>‹nr.›</a:t>
            </a:fld>
            <a:endParaRPr lang="nl-NL"/>
          </a:p>
        </p:txBody>
      </p:sp>
    </p:spTree>
    <p:extLst>
      <p:ext uri="{BB962C8B-B14F-4D97-AF65-F5344CB8AC3E}">
        <p14:creationId xmlns:p14="http://schemas.microsoft.com/office/powerpoint/2010/main" val="1460018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27058CD-0A78-4EA7-ACF2-25C54FABEE9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xmlns="" id="{3B2890DC-BDC3-4A83-9AEA-4539ED9C0B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xmlns="" id="{91C08576-9AB0-487B-82B0-6E4363926DD4}"/>
              </a:ext>
            </a:extLst>
          </p:cNvPr>
          <p:cNvSpPr>
            <a:spLocks noGrp="1"/>
          </p:cNvSpPr>
          <p:nvPr>
            <p:ph type="dt" sz="half" idx="10"/>
          </p:nvPr>
        </p:nvSpPr>
        <p:spPr/>
        <p:txBody>
          <a:bodyPr/>
          <a:lstStyle/>
          <a:p>
            <a:fld id="{3BABB68B-E487-4DEB-BEC4-A42678B9AB26}" type="datetimeFigureOut">
              <a:rPr lang="nl-NL" smtClean="0"/>
              <a:t>17-10-2018</a:t>
            </a:fld>
            <a:endParaRPr lang="nl-NL"/>
          </a:p>
        </p:txBody>
      </p:sp>
      <p:sp>
        <p:nvSpPr>
          <p:cNvPr id="5" name="Tijdelijke aanduiding voor voettekst 4">
            <a:extLst>
              <a:ext uri="{FF2B5EF4-FFF2-40B4-BE49-F238E27FC236}">
                <a16:creationId xmlns:a16="http://schemas.microsoft.com/office/drawing/2014/main" xmlns="" id="{13A77504-E1AB-4EDA-83EB-E5926D3CCFB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8A4ED5D3-2F30-4E90-9818-3CF33AAFB26A}"/>
              </a:ext>
            </a:extLst>
          </p:cNvPr>
          <p:cNvSpPr>
            <a:spLocks noGrp="1"/>
          </p:cNvSpPr>
          <p:nvPr>
            <p:ph type="sldNum" sz="quarter" idx="12"/>
          </p:nvPr>
        </p:nvSpPr>
        <p:spPr/>
        <p:txBody>
          <a:bodyPr/>
          <a:lstStyle/>
          <a:p>
            <a:fld id="{830A65BA-529F-4506-B61F-B5C43731BAC1}" type="slidenum">
              <a:rPr lang="nl-NL" smtClean="0"/>
              <a:t>‹nr.›</a:t>
            </a:fld>
            <a:endParaRPr lang="nl-NL"/>
          </a:p>
        </p:txBody>
      </p:sp>
    </p:spTree>
    <p:extLst>
      <p:ext uri="{BB962C8B-B14F-4D97-AF65-F5344CB8AC3E}">
        <p14:creationId xmlns:p14="http://schemas.microsoft.com/office/powerpoint/2010/main" val="755383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198AAC7-8FB8-4278-97AA-119BAE51BF4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0BFE03F0-3104-4D33-B6D7-683A8B115673}"/>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xmlns="" id="{D16D242B-4BE8-4CA1-9154-C5AD70CBA8EB}"/>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xmlns="" id="{69F1AF05-2A84-4714-A14B-F631A5A11B63}"/>
              </a:ext>
            </a:extLst>
          </p:cNvPr>
          <p:cNvSpPr>
            <a:spLocks noGrp="1"/>
          </p:cNvSpPr>
          <p:nvPr>
            <p:ph type="dt" sz="half" idx="10"/>
          </p:nvPr>
        </p:nvSpPr>
        <p:spPr/>
        <p:txBody>
          <a:bodyPr/>
          <a:lstStyle/>
          <a:p>
            <a:fld id="{3BABB68B-E487-4DEB-BEC4-A42678B9AB26}" type="datetimeFigureOut">
              <a:rPr lang="nl-NL" smtClean="0"/>
              <a:t>17-10-2018</a:t>
            </a:fld>
            <a:endParaRPr lang="nl-NL"/>
          </a:p>
        </p:txBody>
      </p:sp>
      <p:sp>
        <p:nvSpPr>
          <p:cNvPr id="6" name="Tijdelijke aanduiding voor voettekst 5">
            <a:extLst>
              <a:ext uri="{FF2B5EF4-FFF2-40B4-BE49-F238E27FC236}">
                <a16:creationId xmlns:a16="http://schemas.microsoft.com/office/drawing/2014/main" xmlns="" id="{7CE7FF9D-724E-412A-9661-546882F4E6A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6F5ACC95-A47B-4415-9FD4-4848FB8C51AB}"/>
              </a:ext>
            </a:extLst>
          </p:cNvPr>
          <p:cNvSpPr>
            <a:spLocks noGrp="1"/>
          </p:cNvSpPr>
          <p:nvPr>
            <p:ph type="sldNum" sz="quarter" idx="12"/>
          </p:nvPr>
        </p:nvSpPr>
        <p:spPr/>
        <p:txBody>
          <a:bodyPr/>
          <a:lstStyle/>
          <a:p>
            <a:fld id="{830A65BA-529F-4506-B61F-B5C43731BAC1}" type="slidenum">
              <a:rPr lang="nl-NL" smtClean="0"/>
              <a:t>‹nr.›</a:t>
            </a:fld>
            <a:endParaRPr lang="nl-NL"/>
          </a:p>
        </p:txBody>
      </p:sp>
    </p:spTree>
    <p:extLst>
      <p:ext uri="{BB962C8B-B14F-4D97-AF65-F5344CB8AC3E}">
        <p14:creationId xmlns:p14="http://schemas.microsoft.com/office/powerpoint/2010/main" val="3357700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D1A8BB0-F057-4BE6-9596-82785730E5D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xmlns="" id="{0549D316-51C4-44BF-9059-EA70D2B654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xmlns="" id="{4BAFF532-B898-4400-9FC1-B8A635BDF4DC}"/>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xmlns="" id="{89CCBAD8-AFC4-4C3C-9779-74963220E7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xmlns="" id="{914B0B24-365A-4E3D-BF7E-D5B31A0DFCDD}"/>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xmlns="" id="{04C84D06-FB56-49B9-A114-F2F45969D8E0}"/>
              </a:ext>
            </a:extLst>
          </p:cNvPr>
          <p:cNvSpPr>
            <a:spLocks noGrp="1"/>
          </p:cNvSpPr>
          <p:nvPr>
            <p:ph type="dt" sz="half" idx="10"/>
          </p:nvPr>
        </p:nvSpPr>
        <p:spPr/>
        <p:txBody>
          <a:bodyPr/>
          <a:lstStyle/>
          <a:p>
            <a:fld id="{3BABB68B-E487-4DEB-BEC4-A42678B9AB26}" type="datetimeFigureOut">
              <a:rPr lang="nl-NL" smtClean="0"/>
              <a:t>17-10-2018</a:t>
            </a:fld>
            <a:endParaRPr lang="nl-NL"/>
          </a:p>
        </p:txBody>
      </p:sp>
      <p:sp>
        <p:nvSpPr>
          <p:cNvPr id="8" name="Tijdelijke aanduiding voor voettekst 7">
            <a:extLst>
              <a:ext uri="{FF2B5EF4-FFF2-40B4-BE49-F238E27FC236}">
                <a16:creationId xmlns:a16="http://schemas.microsoft.com/office/drawing/2014/main" xmlns="" id="{A11B9070-5EA5-47F8-8B9F-21A9D5DFA8B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xmlns="" id="{78071078-B470-47EB-ACFA-A6937694076F}"/>
              </a:ext>
            </a:extLst>
          </p:cNvPr>
          <p:cNvSpPr>
            <a:spLocks noGrp="1"/>
          </p:cNvSpPr>
          <p:nvPr>
            <p:ph type="sldNum" sz="quarter" idx="12"/>
          </p:nvPr>
        </p:nvSpPr>
        <p:spPr/>
        <p:txBody>
          <a:bodyPr/>
          <a:lstStyle/>
          <a:p>
            <a:fld id="{830A65BA-529F-4506-B61F-B5C43731BAC1}" type="slidenum">
              <a:rPr lang="nl-NL" smtClean="0"/>
              <a:t>‹nr.›</a:t>
            </a:fld>
            <a:endParaRPr lang="nl-NL"/>
          </a:p>
        </p:txBody>
      </p:sp>
    </p:spTree>
    <p:extLst>
      <p:ext uri="{BB962C8B-B14F-4D97-AF65-F5344CB8AC3E}">
        <p14:creationId xmlns:p14="http://schemas.microsoft.com/office/powerpoint/2010/main" val="129990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129CAE3-9853-4ABC-B80D-5E7EF44CF59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xmlns="" id="{DC567CC2-0277-4B1D-AA7D-95263D01BE4C}"/>
              </a:ext>
            </a:extLst>
          </p:cNvPr>
          <p:cNvSpPr>
            <a:spLocks noGrp="1"/>
          </p:cNvSpPr>
          <p:nvPr>
            <p:ph type="dt" sz="half" idx="10"/>
          </p:nvPr>
        </p:nvSpPr>
        <p:spPr/>
        <p:txBody>
          <a:bodyPr/>
          <a:lstStyle/>
          <a:p>
            <a:fld id="{3BABB68B-E487-4DEB-BEC4-A42678B9AB26}" type="datetimeFigureOut">
              <a:rPr lang="nl-NL" smtClean="0"/>
              <a:t>17-10-2018</a:t>
            </a:fld>
            <a:endParaRPr lang="nl-NL"/>
          </a:p>
        </p:txBody>
      </p:sp>
      <p:sp>
        <p:nvSpPr>
          <p:cNvPr id="4" name="Tijdelijke aanduiding voor voettekst 3">
            <a:extLst>
              <a:ext uri="{FF2B5EF4-FFF2-40B4-BE49-F238E27FC236}">
                <a16:creationId xmlns:a16="http://schemas.microsoft.com/office/drawing/2014/main" xmlns="" id="{BEC16F28-C364-486B-AB38-E0F77E2B5A4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xmlns="" id="{C0127547-558E-4DAD-9146-AC06B49291F0}"/>
              </a:ext>
            </a:extLst>
          </p:cNvPr>
          <p:cNvSpPr>
            <a:spLocks noGrp="1"/>
          </p:cNvSpPr>
          <p:nvPr>
            <p:ph type="sldNum" sz="quarter" idx="12"/>
          </p:nvPr>
        </p:nvSpPr>
        <p:spPr/>
        <p:txBody>
          <a:bodyPr/>
          <a:lstStyle/>
          <a:p>
            <a:fld id="{830A65BA-529F-4506-B61F-B5C43731BAC1}" type="slidenum">
              <a:rPr lang="nl-NL" smtClean="0"/>
              <a:t>‹nr.›</a:t>
            </a:fld>
            <a:endParaRPr lang="nl-NL"/>
          </a:p>
        </p:txBody>
      </p:sp>
    </p:spTree>
    <p:extLst>
      <p:ext uri="{BB962C8B-B14F-4D97-AF65-F5344CB8AC3E}">
        <p14:creationId xmlns:p14="http://schemas.microsoft.com/office/powerpoint/2010/main" val="117849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220DF0B9-1BA4-463D-8070-CE46383177AD}"/>
              </a:ext>
            </a:extLst>
          </p:cNvPr>
          <p:cNvSpPr>
            <a:spLocks noGrp="1"/>
          </p:cNvSpPr>
          <p:nvPr>
            <p:ph type="dt" sz="half" idx="10"/>
          </p:nvPr>
        </p:nvSpPr>
        <p:spPr/>
        <p:txBody>
          <a:bodyPr/>
          <a:lstStyle/>
          <a:p>
            <a:fld id="{3BABB68B-E487-4DEB-BEC4-A42678B9AB26}" type="datetimeFigureOut">
              <a:rPr lang="nl-NL" smtClean="0"/>
              <a:t>17-10-2018</a:t>
            </a:fld>
            <a:endParaRPr lang="nl-NL"/>
          </a:p>
        </p:txBody>
      </p:sp>
      <p:sp>
        <p:nvSpPr>
          <p:cNvPr id="3" name="Tijdelijke aanduiding voor voettekst 2">
            <a:extLst>
              <a:ext uri="{FF2B5EF4-FFF2-40B4-BE49-F238E27FC236}">
                <a16:creationId xmlns:a16="http://schemas.microsoft.com/office/drawing/2014/main" xmlns="" id="{6E920A79-1B5A-4492-A4EC-929E1BD89B8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xmlns="" id="{ECB4939E-89C6-44A6-85A5-0404DC2B0965}"/>
              </a:ext>
            </a:extLst>
          </p:cNvPr>
          <p:cNvSpPr>
            <a:spLocks noGrp="1"/>
          </p:cNvSpPr>
          <p:nvPr>
            <p:ph type="sldNum" sz="quarter" idx="12"/>
          </p:nvPr>
        </p:nvSpPr>
        <p:spPr/>
        <p:txBody>
          <a:bodyPr/>
          <a:lstStyle/>
          <a:p>
            <a:fld id="{830A65BA-529F-4506-B61F-B5C43731BAC1}" type="slidenum">
              <a:rPr lang="nl-NL" smtClean="0"/>
              <a:t>‹nr.›</a:t>
            </a:fld>
            <a:endParaRPr lang="nl-NL"/>
          </a:p>
        </p:txBody>
      </p:sp>
    </p:spTree>
    <p:extLst>
      <p:ext uri="{BB962C8B-B14F-4D97-AF65-F5344CB8AC3E}">
        <p14:creationId xmlns:p14="http://schemas.microsoft.com/office/powerpoint/2010/main" val="269743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5E1FA85-FDDE-4052-BC4D-9E514954522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xmlns="" id="{51D71D18-9B66-43D8-983B-1AB9E8180E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xmlns="" id="{92A54EDB-0F59-42B8-A962-CBD57ECB24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xmlns="" id="{BF96FD2B-6A3B-49F1-86ED-37F21F403A5A}"/>
              </a:ext>
            </a:extLst>
          </p:cNvPr>
          <p:cNvSpPr>
            <a:spLocks noGrp="1"/>
          </p:cNvSpPr>
          <p:nvPr>
            <p:ph type="dt" sz="half" idx="10"/>
          </p:nvPr>
        </p:nvSpPr>
        <p:spPr/>
        <p:txBody>
          <a:bodyPr/>
          <a:lstStyle/>
          <a:p>
            <a:fld id="{3BABB68B-E487-4DEB-BEC4-A42678B9AB26}" type="datetimeFigureOut">
              <a:rPr lang="nl-NL" smtClean="0"/>
              <a:t>17-10-2018</a:t>
            </a:fld>
            <a:endParaRPr lang="nl-NL"/>
          </a:p>
        </p:txBody>
      </p:sp>
      <p:sp>
        <p:nvSpPr>
          <p:cNvPr id="6" name="Tijdelijke aanduiding voor voettekst 5">
            <a:extLst>
              <a:ext uri="{FF2B5EF4-FFF2-40B4-BE49-F238E27FC236}">
                <a16:creationId xmlns:a16="http://schemas.microsoft.com/office/drawing/2014/main" xmlns="" id="{F2682B95-39F4-4D95-8B4B-F9C09EB725B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4794FA16-AB58-41DF-BD31-11EA3A5E034F}"/>
              </a:ext>
            </a:extLst>
          </p:cNvPr>
          <p:cNvSpPr>
            <a:spLocks noGrp="1"/>
          </p:cNvSpPr>
          <p:nvPr>
            <p:ph type="sldNum" sz="quarter" idx="12"/>
          </p:nvPr>
        </p:nvSpPr>
        <p:spPr/>
        <p:txBody>
          <a:bodyPr/>
          <a:lstStyle/>
          <a:p>
            <a:fld id="{830A65BA-529F-4506-B61F-B5C43731BAC1}" type="slidenum">
              <a:rPr lang="nl-NL" smtClean="0"/>
              <a:t>‹nr.›</a:t>
            </a:fld>
            <a:endParaRPr lang="nl-NL"/>
          </a:p>
        </p:txBody>
      </p:sp>
    </p:spTree>
    <p:extLst>
      <p:ext uri="{BB962C8B-B14F-4D97-AF65-F5344CB8AC3E}">
        <p14:creationId xmlns:p14="http://schemas.microsoft.com/office/powerpoint/2010/main" val="76484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A75C629-3774-46A2-A8FD-7567DDE050E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xmlns="" id="{A977E993-4D55-4648-A5AB-D115E0B6A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xmlns="" id="{FD578465-70FE-491B-B409-F210788AE9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xmlns="" id="{CF032C17-68C1-4D46-BD1E-1230200C755C}"/>
              </a:ext>
            </a:extLst>
          </p:cNvPr>
          <p:cNvSpPr>
            <a:spLocks noGrp="1"/>
          </p:cNvSpPr>
          <p:nvPr>
            <p:ph type="dt" sz="half" idx="10"/>
          </p:nvPr>
        </p:nvSpPr>
        <p:spPr/>
        <p:txBody>
          <a:bodyPr/>
          <a:lstStyle/>
          <a:p>
            <a:fld id="{3BABB68B-E487-4DEB-BEC4-A42678B9AB26}" type="datetimeFigureOut">
              <a:rPr lang="nl-NL" smtClean="0"/>
              <a:t>17-10-2018</a:t>
            </a:fld>
            <a:endParaRPr lang="nl-NL"/>
          </a:p>
        </p:txBody>
      </p:sp>
      <p:sp>
        <p:nvSpPr>
          <p:cNvPr id="6" name="Tijdelijke aanduiding voor voettekst 5">
            <a:extLst>
              <a:ext uri="{FF2B5EF4-FFF2-40B4-BE49-F238E27FC236}">
                <a16:creationId xmlns:a16="http://schemas.microsoft.com/office/drawing/2014/main" xmlns="" id="{BC434BED-0F9A-4759-A921-9BB1ABE8A7C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E99709CB-0C8B-4879-98E7-7E9BCF686F15}"/>
              </a:ext>
            </a:extLst>
          </p:cNvPr>
          <p:cNvSpPr>
            <a:spLocks noGrp="1"/>
          </p:cNvSpPr>
          <p:nvPr>
            <p:ph type="sldNum" sz="quarter" idx="12"/>
          </p:nvPr>
        </p:nvSpPr>
        <p:spPr/>
        <p:txBody>
          <a:bodyPr/>
          <a:lstStyle/>
          <a:p>
            <a:fld id="{830A65BA-529F-4506-B61F-B5C43731BAC1}" type="slidenum">
              <a:rPr lang="nl-NL" smtClean="0"/>
              <a:t>‹nr.›</a:t>
            </a:fld>
            <a:endParaRPr lang="nl-NL"/>
          </a:p>
        </p:txBody>
      </p:sp>
    </p:spTree>
    <p:extLst>
      <p:ext uri="{BB962C8B-B14F-4D97-AF65-F5344CB8AC3E}">
        <p14:creationId xmlns:p14="http://schemas.microsoft.com/office/powerpoint/2010/main" val="158323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36728242-E6CA-4097-8F03-9ABA224AF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xmlns="" id="{42CDD435-99B1-44CA-9FD8-28F3CF927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E48B44D6-EDEA-4943-97B0-0D0C5C590A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BB68B-E487-4DEB-BEC4-A42678B9AB26}" type="datetimeFigureOut">
              <a:rPr lang="nl-NL" smtClean="0"/>
              <a:t>17-10-2018</a:t>
            </a:fld>
            <a:endParaRPr lang="nl-NL"/>
          </a:p>
        </p:txBody>
      </p:sp>
      <p:sp>
        <p:nvSpPr>
          <p:cNvPr id="5" name="Tijdelijke aanduiding voor voettekst 4">
            <a:extLst>
              <a:ext uri="{FF2B5EF4-FFF2-40B4-BE49-F238E27FC236}">
                <a16:creationId xmlns:a16="http://schemas.microsoft.com/office/drawing/2014/main" xmlns="" id="{0AD8EA1C-261A-410C-BB94-5BD0298A2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xmlns="" id="{6EA6DDF7-0CD1-463C-9A8A-C1CD06B643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A65BA-529F-4506-B61F-B5C43731BAC1}" type="slidenum">
              <a:rPr lang="nl-NL" smtClean="0"/>
              <a:t>‹nr.›</a:t>
            </a:fld>
            <a:endParaRPr lang="nl-NL"/>
          </a:p>
        </p:txBody>
      </p:sp>
    </p:spTree>
    <p:extLst>
      <p:ext uri="{BB962C8B-B14F-4D97-AF65-F5344CB8AC3E}">
        <p14:creationId xmlns:p14="http://schemas.microsoft.com/office/powerpoint/2010/main" val="1124657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mailto:info@mek.fr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xmlns="" id="{6EEE158D-1AAC-40AA-8144-3336A5F23B3C}"/>
              </a:ext>
            </a:extLst>
          </p:cNvPr>
          <p:cNvSpPr/>
          <p:nvPr/>
        </p:nvSpPr>
        <p:spPr>
          <a:xfrm>
            <a:off x="221672" y="427599"/>
            <a:ext cx="11748655" cy="8094524"/>
          </a:xfrm>
          <a:prstGeom prst="rect">
            <a:avLst/>
          </a:prstGeom>
        </p:spPr>
        <p:txBody>
          <a:bodyPr wrap="square">
            <a:spAutoFit/>
          </a:bodyPr>
          <a:lstStyle/>
          <a:p>
            <a:pPr algn="ctr"/>
            <a:r>
              <a:rPr lang="nl-NL" sz="4000" dirty="0"/>
              <a:t>Op de speciale door Dorpsbelang en de MEK georganiseerde informatie avond hebben </a:t>
            </a:r>
          </a:p>
          <a:p>
            <a:pPr algn="ctr"/>
            <a:r>
              <a:rPr lang="nl-NL" sz="4000" b="1" dirty="0"/>
              <a:t> alle aanwezigen </a:t>
            </a:r>
          </a:p>
          <a:p>
            <a:pPr algn="ctr"/>
            <a:r>
              <a:rPr lang="nl-NL" sz="4000" dirty="0"/>
              <a:t>ingestemd met de locatie van een eventueel zonnepark.</a:t>
            </a:r>
          </a:p>
          <a:p>
            <a:endParaRPr lang="nl-NL" sz="4000" dirty="0"/>
          </a:p>
          <a:p>
            <a:pPr algn="ctr"/>
            <a:r>
              <a:rPr lang="nl-NL" sz="4000" b="1" dirty="0"/>
              <a:t>Hiermee is een belangrijke stap gezet om de plannen te verwezenlijken.</a:t>
            </a:r>
          </a:p>
          <a:p>
            <a:pPr algn="ctr"/>
            <a:endParaRPr lang="nl-NL" sz="4000" b="1" dirty="0"/>
          </a:p>
          <a:p>
            <a:pPr algn="ctr"/>
            <a:r>
              <a:rPr lang="nl-NL" sz="4000" b="1" dirty="0"/>
              <a:t>Voor meer informatie zie de volgende dia’s</a:t>
            </a:r>
            <a:endParaRPr lang="en-US" sz="4000" dirty="0"/>
          </a:p>
          <a:p>
            <a:endParaRPr lang="nl-NL" sz="4800" b="1" dirty="0"/>
          </a:p>
          <a:p>
            <a:r>
              <a:rPr lang="en-US" sz="2800" dirty="0"/>
              <a:t>                                                                                                                                                                                                                                                                                                                                        </a:t>
            </a:r>
          </a:p>
          <a:p>
            <a:endParaRPr lang="en-US" sz="2800" dirty="0"/>
          </a:p>
          <a:p>
            <a:endParaRPr lang="en-US" sz="2800" dirty="0"/>
          </a:p>
          <a:p>
            <a:endParaRPr lang="en-US" sz="2800" dirty="0"/>
          </a:p>
        </p:txBody>
      </p:sp>
    </p:spTree>
    <p:extLst>
      <p:ext uri="{BB962C8B-B14F-4D97-AF65-F5344CB8AC3E}">
        <p14:creationId xmlns:p14="http://schemas.microsoft.com/office/powerpoint/2010/main" val="342750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xmlns="" id="{92F68226-2FF4-42DD-B38D-4C9A0185E8E8}"/>
              </a:ext>
            </a:extLst>
          </p:cNvPr>
          <p:cNvSpPr txBox="1"/>
          <p:nvPr/>
        </p:nvSpPr>
        <p:spPr>
          <a:xfrm>
            <a:off x="3252113" y="593797"/>
            <a:ext cx="3143874" cy="646331"/>
          </a:xfrm>
          <a:prstGeom prst="rect">
            <a:avLst/>
          </a:prstGeom>
          <a:noFill/>
        </p:spPr>
        <p:txBody>
          <a:bodyPr wrap="none" rtlCol="0">
            <a:spAutoFit/>
          </a:bodyPr>
          <a:lstStyle/>
          <a:p>
            <a:r>
              <a:rPr lang="nl-NL" sz="3600" dirty="0"/>
              <a:t>Wat vooraf ging</a:t>
            </a:r>
          </a:p>
        </p:txBody>
      </p:sp>
      <p:sp>
        <p:nvSpPr>
          <p:cNvPr id="3" name="Tekstvak 2">
            <a:extLst>
              <a:ext uri="{FF2B5EF4-FFF2-40B4-BE49-F238E27FC236}">
                <a16:creationId xmlns:a16="http://schemas.microsoft.com/office/drawing/2014/main" xmlns="" id="{E719FEC0-0CAE-4445-99DE-44CFB1F09356}"/>
              </a:ext>
            </a:extLst>
          </p:cNvPr>
          <p:cNvSpPr txBox="1"/>
          <p:nvPr/>
        </p:nvSpPr>
        <p:spPr>
          <a:xfrm>
            <a:off x="440333" y="1616777"/>
            <a:ext cx="9060873" cy="4647426"/>
          </a:xfrm>
          <a:prstGeom prst="rect">
            <a:avLst/>
          </a:prstGeom>
          <a:noFill/>
        </p:spPr>
        <p:txBody>
          <a:bodyPr wrap="square" rtlCol="0">
            <a:spAutoFit/>
          </a:bodyPr>
          <a:lstStyle/>
          <a:p>
            <a:endParaRPr lang="nl-NL" sz="2000" dirty="0"/>
          </a:p>
          <a:p>
            <a:pPr marL="285750" indent="-285750">
              <a:buFontTx/>
              <a:buChar char="-"/>
            </a:pPr>
            <a:r>
              <a:rPr lang="nl-NL" sz="2000" dirty="0"/>
              <a:t>Dit voorjaar werd Dorpsbelang Marsum en de MEK benaderd door de Rien Mudde, omgevingsmanager van Rijkvastgoed beheer.</a:t>
            </a:r>
          </a:p>
          <a:p>
            <a:pPr marL="285750" indent="-285750">
              <a:buFontTx/>
              <a:buChar char="-"/>
            </a:pPr>
            <a:r>
              <a:rPr lang="nl-NL" sz="2000" dirty="0"/>
              <a:t>Verkennen verduurzaming vliegbasis, o.a. door de aanleg van een zonnepark.</a:t>
            </a:r>
          </a:p>
          <a:p>
            <a:pPr marL="285750" indent="-285750">
              <a:buFontTx/>
              <a:buChar char="-"/>
            </a:pPr>
            <a:r>
              <a:rPr lang="nl-NL" sz="2000" dirty="0"/>
              <a:t>Buiten het officiële vliegveld terrein.</a:t>
            </a:r>
          </a:p>
          <a:p>
            <a:pPr marL="285750" indent="-285750">
              <a:buFontTx/>
              <a:buChar char="-"/>
            </a:pPr>
            <a:r>
              <a:rPr lang="nl-NL" sz="2000" dirty="0"/>
              <a:t>Vergroten draagvlak door deelname dorpen rondom de vliegbasis.</a:t>
            </a:r>
          </a:p>
          <a:p>
            <a:pPr marL="285750" indent="-285750">
              <a:buFontTx/>
              <a:buChar char="-"/>
            </a:pPr>
            <a:r>
              <a:rPr lang="nl-NL" sz="2000" dirty="0"/>
              <a:t>Daarna overleg met de gemeente Leeuwarden omdat het zonnepark in deze gemeente komt te liggen en de provincie. </a:t>
            </a:r>
          </a:p>
          <a:p>
            <a:pPr marL="285750" indent="-285750">
              <a:buFontTx/>
              <a:buChar char="-"/>
            </a:pPr>
            <a:r>
              <a:rPr lang="nl-NL" sz="2000" dirty="0"/>
              <a:t>Inmiddels hebben de gemeente Leeuwarden en de Provincie geen bezwaren meer.</a:t>
            </a:r>
          </a:p>
          <a:p>
            <a:pPr marL="285750" indent="-285750">
              <a:buFontTx/>
              <a:buChar char="-"/>
            </a:pPr>
            <a:r>
              <a:rPr lang="nl-NL" sz="2000" dirty="0"/>
              <a:t>Een belangrijke voorwaarde is dat de omliggende dorpen akkoord gaan met de locatie.</a:t>
            </a:r>
          </a:p>
          <a:p>
            <a:pPr marL="285750" indent="-285750">
              <a:buFontTx/>
              <a:buChar char="-"/>
            </a:pPr>
            <a:r>
              <a:rPr lang="nl-NL" sz="2000" dirty="0"/>
              <a:t>De bewoners van genoemde dorpen kunnen deelnemen in het project. De vorm waarin is nog onduidelijk.</a:t>
            </a:r>
          </a:p>
          <a:p>
            <a:pPr marL="285750" indent="-285750">
              <a:buFontTx/>
              <a:buChar char="-"/>
            </a:pPr>
            <a:endParaRPr lang="nl-NL" dirty="0"/>
          </a:p>
          <a:p>
            <a:pPr marL="285750" indent="-285750">
              <a:buFontTx/>
              <a:buChar char="-"/>
            </a:pPr>
            <a:endParaRPr lang="nl-NL" dirty="0"/>
          </a:p>
        </p:txBody>
      </p:sp>
      <p:sp>
        <p:nvSpPr>
          <p:cNvPr id="4" name="Tekstvak 3">
            <a:extLst>
              <a:ext uri="{FF2B5EF4-FFF2-40B4-BE49-F238E27FC236}">
                <a16:creationId xmlns:a16="http://schemas.microsoft.com/office/drawing/2014/main" xmlns="" id="{F443ACC6-B3F2-4239-ACC5-8C2650ACF15F}"/>
              </a:ext>
            </a:extLst>
          </p:cNvPr>
          <p:cNvSpPr txBox="1"/>
          <p:nvPr/>
        </p:nvSpPr>
        <p:spPr>
          <a:xfrm>
            <a:off x="1080655" y="1260764"/>
            <a:ext cx="184731" cy="923330"/>
          </a:xfrm>
          <a:prstGeom prst="rect">
            <a:avLst/>
          </a:prstGeom>
          <a:noFill/>
        </p:spPr>
        <p:txBody>
          <a:bodyPr wrap="none" rtlCol="0">
            <a:spAutoFit/>
          </a:bodyPr>
          <a:lstStyle/>
          <a:p>
            <a:endParaRPr lang="nl-NL" dirty="0"/>
          </a:p>
          <a:p>
            <a:endParaRPr lang="nl-NL" dirty="0"/>
          </a:p>
          <a:p>
            <a:endParaRPr lang="nl-NL" dirty="0"/>
          </a:p>
        </p:txBody>
      </p:sp>
    </p:spTree>
    <p:extLst>
      <p:ext uri="{BB962C8B-B14F-4D97-AF65-F5344CB8AC3E}">
        <p14:creationId xmlns:p14="http://schemas.microsoft.com/office/powerpoint/2010/main" val="370007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xmlns="" id="{9CA8A299-3D62-4CA4-90A8-08B34662F08B}"/>
              </a:ext>
            </a:extLst>
          </p:cNvPr>
          <p:cNvSpPr txBox="1"/>
          <p:nvPr/>
        </p:nvSpPr>
        <p:spPr>
          <a:xfrm>
            <a:off x="3044987" y="401782"/>
            <a:ext cx="5120441" cy="646331"/>
          </a:xfrm>
          <a:prstGeom prst="rect">
            <a:avLst/>
          </a:prstGeom>
          <a:noFill/>
        </p:spPr>
        <p:txBody>
          <a:bodyPr wrap="none" rtlCol="0">
            <a:spAutoFit/>
          </a:bodyPr>
          <a:lstStyle/>
          <a:p>
            <a:r>
              <a:rPr lang="nl-NL" sz="3600" dirty="0"/>
              <a:t>Locatie van het Zonnepark</a:t>
            </a:r>
          </a:p>
        </p:txBody>
      </p:sp>
      <p:sp>
        <p:nvSpPr>
          <p:cNvPr id="3" name="Tekstvak 2">
            <a:extLst>
              <a:ext uri="{FF2B5EF4-FFF2-40B4-BE49-F238E27FC236}">
                <a16:creationId xmlns:a16="http://schemas.microsoft.com/office/drawing/2014/main" xmlns="" id="{6C5858C5-97B1-4198-827B-32CDEC492DFF}"/>
              </a:ext>
            </a:extLst>
          </p:cNvPr>
          <p:cNvSpPr txBox="1"/>
          <p:nvPr/>
        </p:nvSpPr>
        <p:spPr>
          <a:xfrm>
            <a:off x="1052945" y="1376433"/>
            <a:ext cx="3058338" cy="369332"/>
          </a:xfrm>
          <a:prstGeom prst="rect">
            <a:avLst/>
          </a:prstGeom>
          <a:noFill/>
        </p:spPr>
        <p:txBody>
          <a:bodyPr wrap="none" rtlCol="0">
            <a:spAutoFit/>
          </a:bodyPr>
          <a:lstStyle/>
          <a:p>
            <a:r>
              <a:rPr lang="nl-NL" dirty="0"/>
              <a:t>Een satellietfoto van de locatie</a:t>
            </a:r>
          </a:p>
        </p:txBody>
      </p:sp>
      <p:pic>
        <p:nvPicPr>
          <p:cNvPr id="9" name="Afbeelding 8">
            <a:extLst>
              <a:ext uri="{FF2B5EF4-FFF2-40B4-BE49-F238E27FC236}">
                <a16:creationId xmlns:a16="http://schemas.microsoft.com/office/drawing/2014/main" xmlns="" id="{840BB095-EFEA-487E-A6F7-4C0235694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69" y="1025175"/>
            <a:ext cx="10337062" cy="5832825"/>
          </a:xfrm>
          <a:prstGeom prst="rect">
            <a:avLst/>
          </a:prstGeom>
        </p:spPr>
      </p:pic>
    </p:spTree>
    <p:extLst>
      <p:ext uri="{BB962C8B-B14F-4D97-AF65-F5344CB8AC3E}">
        <p14:creationId xmlns:p14="http://schemas.microsoft.com/office/powerpoint/2010/main" val="2924398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xmlns="" id="{55B3B3F9-C585-4A03-8E00-57E0A6F80A03}"/>
              </a:ext>
            </a:extLst>
          </p:cNvPr>
          <p:cNvSpPr txBox="1"/>
          <p:nvPr/>
        </p:nvSpPr>
        <p:spPr>
          <a:xfrm>
            <a:off x="1233055" y="7564582"/>
            <a:ext cx="5108001" cy="369332"/>
          </a:xfrm>
          <a:prstGeom prst="rect">
            <a:avLst/>
          </a:prstGeom>
          <a:noFill/>
        </p:spPr>
        <p:txBody>
          <a:bodyPr wrap="none" rtlCol="0">
            <a:spAutoFit/>
          </a:bodyPr>
          <a:lstStyle/>
          <a:p>
            <a:r>
              <a:rPr lang="nl-NL" dirty="0"/>
              <a:t>De grond is in eigendom van de overheid (lees basis)</a:t>
            </a:r>
          </a:p>
        </p:txBody>
      </p:sp>
      <p:pic>
        <p:nvPicPr>
          <p:cNvPr id="6" name="Afbeelding 5">
            <a:extLst>
              <a:ext uri="{FF2B5EF4-FFF2-40B4-BE49-F238E27FC236}">
                <a16:creationId xmlns:a16="http://schemas.microsoft.com/office/drawing/2014/main" xmlns="" id="{EA7460EB-4B1B-4A26-B0E4-F38DBBB05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762" y="323160"/>
            <a:ext cx="11008475" cy="6211679"/>
          </a:xfrm>
          <a:prstGeom prst="rect">
            <a:avLst/>
          </a:prstGeom>
        </p:spPr>
      </p:pic>
    </p:spTree>
    <p:extLst>
      <p:ext uri="{BB962C8B-B14F-4D97-AF65-F5344CB8AC3E}">
        <p14:creationId xmlns:p14="http://schemas.microsoft.com/office/powerpoint/2010/main" val="2506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xmlns="" id="{0BC13993-D85E-4483-BC7B-FBF14A9DE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42" y="1224490"/>
            <a:ext cx="11088803" cy="3050034"/>
          </a:xfrm>
          <a:prstGeom prst="rect">
            <a:avLst/>
          </a:prstGeom>
        </p:spPr>
      </p:pic>
      <p:sp>
        <p:nvSpPr>
          <p:cNvPr id="12" name="Tekstvak 11">
            <a:extLst>
              <a:ext uri="{FF2B5EF4-FFF2-40B4-BE49-F238E27FC236}">
                <a16:creationId xmlns:a16="http://schemas.microsoft.com/office/drawing/2014/main" xmlns="" id="{3857D9F3-4FD9-492F-864A-3AA1F5BAC138}"/>
              </a:ext>
            </a:extLst>
          </p:cNvPr>
          <p:cNvSpPr txBox="1"/>
          <p:nvPr/>
        </p:nvSpPr>
        <p:spPr>
          <a:xfrm>
            <a:off x="1889894" y="494136"/>
            <a:ext cx="7827818" cy="830997"/>
          </a:xfrm>
          <a:prstGeom prst="rect">
            <a:avLst/>
          </a:prstGeom>
          <a:noFill/>
        </p:spPr>
        <p:txBody>
          <a:bodyPr wrap="square" rtlCol="0">
            <a:spAutoFit/>
          </a:bodyPr>
          <a:lstStyle/>
          <a:p>
            <a:r>
              <a:rPr lang="nl-NL" sz="4800" dirty="0"/>
              <a:t>Een horizontale impressie</a:t>
            </a:r>
          </a:p>
        </p:txBody>
      </p:sp>
      <p:sp>
        <p:nvSpPr>
          <p:cNvPr id="13" name="Tekstvak 12">
            <a:extLst>
              <a:ext uri="{FF2B5EF4-FFF2-40B4-BE49-F238E27FC236}">
                <a16:creationId xmlns:a16="http://schemas.microsoft.com/office/drawing/2014/main" xmlns="" id="{3132FB6A-642E-4BAA-9F28-4C07619592DE}"/>
              </a:ext>
            </a:extLst>
          </p:cNvPr>
          <p:cNvSpPr txBox="1"/>
          <p:nvPr/>
        </p:nvSpPr>
        <p:spPr>
          <a:xfrm>
            <a:off x="382759" y="4447309"/>
            <a:ext cx="10648123" cy="2031325"/>
          </a:xfrm>
          <a:prstGeom prst="rect">
            <a:avLst/>
          </a:prstGeom>
          <a:noFill/>
        </p:spPr>
        <p:txBody>
          <a:bodyPr wrap="square" rtlCol="0">
            <a:spAutoFit/>
          </a:bodyPr>
          <a:lstStyle/>
          <a:p>
            <a:r>
              <a:rPr lang="nl-NL" dirty="0"/>
              <a:t>Opmerkingen:</a:t>
            </a:r>
          </a:p>
          <a:p>
            <a:r>
              <a:rPr lang="nl-NL" dirty="0"/>
              <a:t>Het terrein is in eigendom van de overheid.</a:t>
            </a:r>
          </a:p>
          <a:p>
            <a:r>
              <a:rPr lang="nl-NL" dirty="0"/>
              <a:t>Let op de begroeiing achter het zonnepark.</a:t>
            </a:r>
          </a:p>
          <a:p>
            <a:r>
              <a:rPr lang="nl-NL" dirty="0"/>
              <a:t>Het zonnepark kan </a:t>
            </a:r>
            <a:r>
              <a:rPr lang="nl-NL" dirty="0" err="1"/>
              <a:t>dmv</a:t>
            </a:r>
            <a:r>
              <a:rPr lang="nl-NL" dirty="0"/>
              <a:t>. struikgewassen opgaan in de achterliggende </a:t>
            </a:r>
            <a:r>
              <a:rPr lang="nl-NL" dirty="0" err="1"/>
              <a:t>boomwal</a:t>
            </a:r>
            <a:r>
              <a:rPr lang="nl-NL" dirty="0"/>
              <a:t>; geen horizonvervuiling.</a:t>
            </a:r>
          </a:p>
          <a:p>
            <a:r>
              <a:rPr lang="nl-NL" dirty="0"/>
              <a:t>De grootte van het zonnepark is ongeveer 12 hectare.</a:t>
            </a:r>
          </a:p>
          <a:p>
            <a:r>
              <a:rPr lang="nl-NL" dirty="0"/>
              <a:t>12 hectare kan jaarlijks 10 megawatt is 10 miljoen </a:t>
            </a:r>
            <a:r>
              <a:rPr lang="nl-NL" dirty="0" err="1"/>
              <a:t>kwh</a:t>
            </a:r>
            <a:r>
              <a:rPr lang="nl-NL" dirty="0"/>
              <a:t>. opwekken.</a:t>
            </a:r>
          </a:p>
          <a:p>
            <a:r>
              <a:rPr lang="nl-NL" dirty="0"/>
              <a:t>Ter vergelijking; Marsum gebruikt jaarlijks ongeveer 900 duizend </a:t>
            </a:r>
            <a:r>
              <a:rPr lang="nl-NL" dirty="0" err="1"/>
              <a:t>kwh</a:t>
            </a:r>
            <a:r>
              <a:rPr lang="nl-NL" dirty="0"/>
              <a:t>. (bron gemeente Menaldumadeel) </a:t>
            </a:r>
          </a:p>
        </p:txBody>
      </p:sp>
      <p:sp>
        <p:nvSpPr>
          <p:cNvPr id="14" name="Tekstvak 13">
            <a:extLst>
              <a:ext uri="{FF2B5EF4-FFF2-40B4-BE49-F238E27FC236}">
                <a16:creationId xmlns:a16="http://schemas.microsoft.com/office/drawing/2014/main" xmlns="" id="{93CF5029-BC50-448C-BDC4-7951ACE3474D}"/>
              </a:ext>
            </a:extLst>
          </p:cNvPr>
          <p:cNvSpPr txBox="1"/>
          <p:nvPr/>
        </p:nvSpPr>
        <p:spPr>
          <a:xfrm>
            <a:off x="692727" y="1510145"/>
            <a:ext cx="872837" cy="830997"/>
          </a:xfrm>
          <a:prstGeom prst="rect">
            <a:avLst/>
          </a:prstGeom>
          <a:noFill/>
        </p:spPr>
        <p:txBody>
          <a:bodyPr wrap="square" rtlCol="0">
            <a:spAutoFit/>
          </a:bodyPr>
          <a:lstStyle/>
          <a:p>
            <a:r>
              <a:rPr lang="nl-NL" sz="4800" dirty="0"/>
              <a:t>3</a:t>
            </a:r>
          </a:p>
        </p:txBody>
      </p:sp>
    </p:spTree>
    <p:extLst>
      <p:ext uri="{BB962C8B-B14F-4D97-AF65-F5344CB8AC3E}">
        <p14:creationId xmlns:p14="http://schemas.microsoft.com/office/powerpoint/2010/main" val="161211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xmlns="" id="{FB0F5ECA-B3C9-406E-9193-39215D880156}"/>
              </a:ext>
            </a:extLst>
          </p:cNvPr>
          <p:cNvSpPr txBox="1"/>
          <p:nvPr/>
        </p:nvSpPr>
        <p:spPr>
          <a:xfrm>
            <a:off x="609601" y="357594"/>
            <a:ext cx="9739745" cy="646331"/>
          </a:xfrm>
          <a:prstGeom prst="rect">
            <a:avLst/>
          </a:prstGeom>
          <a:noFill/>
        </p:spPr>
        <p:txBody>
          <a:bodyPr wrap="square" rtlCol="0">
            <a:spAutoFit/>
          </a:bodyPr>
          <a:lstStyle/>
          <a:p>
            <a:r>
              <a:rPr lang="nl-NL" sz="3600" dirty="0"/>
              <a:t>De voor en nadelen van deze locatie</a:t>
            </a:r>
          </a:p>
        </p:txBody>
      </p:sp>
      <p:sp>
        <p:nvSpPr>
          <p:cNvPr id="3" name="Tekstvak 2">
            <a:extLst>
              <a:ext uri="{FF2B5EF4-FFF2-40B4-BE49-F238E27FC236}">
                <a16:creationId xmlns:a16="http://schemas.microsoft.com/office/drawing/2014/main" xmlns="" id="{A654F606-7ECA-423D-88A9-F1F574A5CD51}"/>
              </a:ext>
            </a:extLst>
          </p:cNvPr>
          <p:cNvSpPr txBox="1"/>
          <p:nvPr/>
        </p:nvSpPr>
        <p:spPr>
          <a:xfrm>
            <a:off x="289561" y="1145094"/>
            <a:ext cx="11180618" cy="5355312"/>
          </a:xfrm>
          <a:prstGeom prst="rect">
            <a:avLst/>
          </a:prstGeom>
          <a:noFill/>
        </p:spPr>
        <p:txBody>
          <a:bodyPr wrap="square" rtlCol="0">
            <a:spAutoFit/>
          </a:bodyPr>
          <a:lstStyle/>
          <a:p>
            <a:r>
              <a:rPr lang="nl-NL" b="1" dirty="0"/>
              <a:t>   De voordelen: (willekeurige volgorde</a:t>
            </a:r>
            <a:r>
              <a:rPr lang="nl-NL" dirty="0"/>
              <a:t>)</a:t>
            </a:r>
          </a:p>
          <a:p>
            <a:r>
              <a:rPr lang="nl-NL" dirty="0"/>
              <a:t>- Gezamenlijke exploitatie drukt de kosten van aanleg en gebruik.</a:t>
            </a:r>
          </a:p>
          <a:p>
            <a:r>
              <a:rPr lang="nl-NL" dirty="0"/>
              <a:t>- De beveiliging kan door de vliegbasis worden verzorgd. </a:t>
            </a:r>
          </a:p>
          <a:p>
            <a:r>
              <a:rPr lang="nl-NL" dirty="0"/>
              <a:t>- Marsum, </a:t>
            </a:r>
            <a:r>
              <a:rPr lang="nl-NL" dirty="0" err="1"/>
              <a:t>Ritsumasyl</a:t>
            </a:r>
            <a:r>
              <a:rPr lang="nl-NL" dirty="0"/>
              <a:t> en </a:t>
            </a:r>
            <a:r>
              <a:rPr lang="nl-NL" dirty="0" err="1"/>
              <a:t>Ingelum</a:t>
            </a:r>
            <a:r>
              <a:rPr lang="nl-NL" dirty="0"/>
              <a:t> en haar bewoners kunnen een bijdrage leveren aan een duurzamere samenleving.</a:t>
            </a:r>
          </a:p>
          <a:p>
            <a:r>
              <a:rPr lang="nl-NL" dirty="0"/>
              <a:t>- Ook bewoners die geen panelen op hun dag willen of mogen kunnen nu zonnepanelen aanschaffen</a:t>
            </a:r>
          </a:p>
          <a:p>
            <a:r>
              <a:rPr lang="nl-NL" dirty="0"/>
              <a:t>- De deelnemers hebben financieel voordeel bij deelname.</a:t>
            </a:r>
          </a:p>
          <a:p>
            <a:r>
              <a:rPr lang="nl-NL" dirty="0"/>
              <a:t>- Gemeente Leeuwarden is informeel akkoord met de locatie.</a:t>
            </a:r>
          </a:p>
          <a:p>
            <a:r>
              <a:rPr lang="nl-NL" dirty="0"/>
              <a:t>- De provincie heeft </a:t>
            </a:r>
            <a:r>
              <a:rPr lang="nl-NL" dirty="0" smtClean="0"/>
              <a:t>geen </a:t>
            </a:r>
            <a:r>
              <a:rPr lang="nl-NL" dirty="0"/>
              <a:t>moeite met de locatie</a:t>
            </a:r>
          </a:p>
          <a:p>
            <a:r>
              <a:rPr lang="nl-NL" dirty="0"/>
              <a:t>- Locatie is niet beeld verstorend voor de omgeving (alleen vliegtuigpiloten zien de zonneweide).</a:t>
            </a:r>
          </a:p>
          <a:p>
            <a:r>
              <a:rPr lang="nl-NL" dirty="0"/>
              <a:t>- De fam. Koopal heeft geen problemen met de locatie.</a:t>
            </a:r>
          </a:p>
          <a:p>
            <a:r>
              <a:rPr lang="nl-NL" dirty="0"/>
              <a:t>- </a:t>
            </a:r>
            <a:r>
              <a:rPr lang="nl-NL" dirty="0" err="1"/>
              <a:t>Not</a:t>
            </a:r>
            <a:r>
              <a:rPr lang="nl-NL" dirty="0"/>
              <a:t> in </a:t>
            </a:r>
            <a:r>
              <a:rPr lang="nl-NL" dirty="0" err="1"/>
              <a:t>our</a:t>
            </a:r>
            <a:r>
              <a:rPr lang="nl-NL" dirty="0"/>
              <a:t> backyard (niet in onze achtertuin, overigens ook niet in die van anderen)</a:t>
            </a:r>
          </a:p>
          <a:p>
            <a:r>
              <a:rPr lang="nl-NL" dirty="0"/>
              <a:t>- Dorpsbewoners van </a:t>
            </a:r>
            <a:r>
              <a:rPr lang="nl-NL" dirty="0" err="1"/>
              <a:t>Ingelum</a:t>
            </a:r>
            <a:r>
              <a:rPr lang="nl-NL" dirty="0"/>
              <a:t>, Marsum en </a:t>
            </a:r>
            <a:r>
              <a:rPr lang="nl-NL" dirty="0" err="1"/>
              <a:t>Ritsumasyl</a:t>
            </a:r>
            <a:r>
              <a:rPr lang="nl-NL" dirty="0"/>
              <a:t> kunnen deelnemen.</a:t>
            </a:r>
          </a:p>
          <a:p>
            <a:r>
              <a:rPr lang="nl-NL" dirty="0"/>
              <a:t>- Zonnepark is gemakkelijk aan het oog te onttrekken d.m.v. struikgewas (indien nodig)</a:t>
            </a:r>
          </a:p>
          <a:p>
            <a:r>
              <a:rPr lang="nl-NL" dirty="0"/>
              <a:t>- Alvast inspelen op  als we met z’n allen van het gas af moeten (het gebruik van elektra zal toenemen)</a:t>
            </a:r>
          </a:p>
          <a:p>
            <a:r>
              <a:rPr lang="nl-NL" dirty="0"/>
              <a:t>- De grond is structureel niet in gebruik voor agrarische doeleinden.</a:t>
            </a:r>
          </a:p>
          <a:p>
            <a:endParaRPr lang="nl-NL" dirty="0"/>
          </a:p>
          <a:p>
            <a:r>
              <a:rPr lang="nl-NL" b="1" dirty="0"/>
              <a:t>De nadelen:</a:t>
            </a:r>
          </a:p>
          <a:p>
            <a:r>
              <a:rPr lang="nl-NL" dirty="0"/>
              <a:t>- Ver weg van de openbare weg in verband aansluiting op het elektriciteitsnet.</a:t>
            </a:r>
          </a:p>
          <a:p>
            <a:r>
              <a:rPr lang="nl-NL" dirty="0"/>
              <a:t>- Er zal een risico-inventarisatie moeten komen vanwege de mogelijke aanwezigheid van explosieven uit WO 2 .</a:t>
            </a:r>
          </a:p>
        </p:txBody>
      </p:sp>
    </p:spTree>
    <p:extLst>
      <p:ext uri="{BB962C8B-B14F-4D97-AF65-F5344CB8AC3E}">
        <p14:creationId xmlns:p14="http://schemas.microsoft.com/office/powerpoint/2010/main" val="153127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6" end="16"/>
                                            </p:txEl>
                                          </p:spTgt>
                                        </p:tgtEl>
                                        <p:attrNameLst>
                                          <p:attrName>style.visibility</p:attrName>
                                        </p:attrNameLst>
                                      </p:cBhvr>
                                      <p:to>
                                        <p:strVal val="visible"/>
                                      </p:to>
                                    </p:set>
                                    <p:anim calcmode="lin" valueType="num">
                                      <p:cBhvr additive="base">
                                        <p:cTn id="9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
                                            <p:txEl>
                                              <p:pRg st="17" end="17"/>
                                            </p:txEl>
                                          </p:spTgt>
                                        </p:tgtEl>
                                        <p:attrNameLst>
                                          <p:attrName>style.visibility</p:attrName>
                                        </p:attrNameLst>
                                      </p:cBhvr>
                                      <p:to>
                                        <p:strVal val="visible"/>
                                      </p:to>
                                    </p:set>
                                    <p:anim calcmode="lin" valueType="num">
                                      <p:cBhvr additive="base">
                                        <p:cTn id="103"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
                                            <p:txEl>
                                              <p:pRg st="18" end="18"/>
                                            </p:txEl>
                                          </p:spTgt>
                                        </p:tgtEl>
                                        <p:attrNameLst>
                                          <p:attrName>style.visibility</p:attrName>
                                        </p:attrNameLst>
                                      </p:cBhvr>
                                      <p:to>
                                        <p:strVal val="visible"/>
                                      </p:to>
                                    </p:set>
                                    <p:anim calcmode="lin" valueType="num">
                                      <p:cBhvr additive="base">
                                        <p:cTn id="109"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xmlns="" id="{31CBA555-4D7D-4E7B-84D0-BEBCACD3810D}"/>
              </a:ext>
            </a:extLst>
          </p:cNvPr>
          <p:cNvSpPr/>
          <p:nvPr/>
        </p:nvSpPr>
        <p:spPr>
          <a:xfrm>
            <a:off x="775853" y="681335"/>
            <a:ext cx="8908473" cy="6155531"/>
          </a:xfrm>
          <a:prstGeom prst="rect">
            <a:avLst/>
          </a:prstGeom>
        </p:spPr>
        <p:txBody>
          <a:bodyPr wrap="square">
            <a:spAutoFit/>
          </a:bodyPr>
          <a:lstStyle/>
          <a:p>
            <a:pPr>
              <a:spcAft>
                <a:spcPts val="0"/>
              </a:spcAft>
            </a:pPr>
            <a:r>
              <a:rPr lang="nl-NL" sz="3600" dirty="0">
                <a:latin typeface="Calibri" panose="020F0502020204030204" pitchFamily="34" charset="0"/>
                <a:ea typeface="Calibri" panose="020F0502020204030204" pitchFamily="34" charset="0"/>
              </a:rPr>
              <a:t>Toekomst</a:t>
            </a:r>
          </a:p>
          <a:p>
            <a:pPr>
              <a:spcAft>
                <a:spcPts val="0"/>
              </a:spcAft>
            </a:pPr>
            <a:endParaRPr lang="nl-NL" sz="2000" dirty="0">
              <a:latin typeface="Calibri" panose="020F0502020204030204" pitchFamily="34" charset="0"/>
              <a:ea typeface="Calibri" panose="020F0502020204030204" pitchFamily="34" charset="0"/>
            </a:endParaRPr>
          </a:p>
          <a:p>
            <a:pPr>
              <a:spcAft>
                <a:spcPts val="0"/>
              </a:spcAft>
            </a:pPr>
            <a:r>
              <a:rPr lang="nl-NL" sz="2000" dirty="0" err="1">
                <a:latin typeface="Calibri" panose="020F0502020204030204" pitchFamily="34" charset="0"/>
                <a:ea typeface="Calibri" panose="020F0502020204030204" pitchFamily="34" charset="0"/>
              </a:rPr>
              <a:t>Sinnetafel</a:t>
            </a:r>
            <a:r>
              <a:rPr lang="nl-NL" sz="2000" dirty="0">
                <a:latin typeface="Calibri" panose="020F0502020204030204" pitchFamily="34" charset="0"/>
                <a:ea typeface="Calibri" panose="020F0502020204030204" pitchFamily="34" charset="0"/>
              </a:rPr>
              <a:t> is een platform van alle betrokkenen die aan de slag gaan om de plannen verder uit te werken</a:t>
            </a:r>
          </a:p>
          <a:p>
            <a:pPr>
              <a:spcAft>
                <a:spcPts val="0"/>
              </a:spcAft>
            </a:pPr>
            <a:r>
              <a:rPr lang="nl-NL" sz="2000" dirty="0">
                <a:latin typeface="Calibri" panose="020F0502020204030204" pitchFamily="34" charset="0"/>
                <a:ea typeface="Calibri" panose="020F0502020204030204" pitchFamily="34" charset="0"/>
              </a:rPr>
              <a:t>Dit zijn: provincie, gemeenten, </a:t>
            </a:r>
            <a:r>
              <a:rPr lang="nl-NL" sz="2000" dirty="0" err="1">
                <a:latin typeface="Calibri" panose="020F0502020204030204" pitchFamily="34" charset="0"/>
                <a:ea typeface="Calibri" panose="020F0502020204030204" pitchFamily="34" charset="0"/>
              </a:rPr>
              <a:t>Hûs</a:t>
            </a:r>
            <a:r>
              <a:rPr lang="nl-NL" sz="2000" dirty="0">
                <a:latin typeface="Calibri" panose="020F0502020204030204" pitchFamily="34" charset="0"/>
                <a:ea typeface="Calibri" panose="020F0502020204030204" pitchFamily="34" charset="0"/>
              </a:rPr>
              <a:t> en </a:t>
            </a:r>
            <a:r>
              <a:rPr lang="nl-NL" sz="2000" dirty="0" err="1">
                <a:latin typeface="Calibri" panose="020F0502020204030204" pitchFamily="34" charset="0"/>
                <a:ea typeface="Calibri" panose="020F0502020204030204" pitchFamily="34" charset="0"/>
              </a:rPr>
              <a:t>Hiem</a:t>
            </a:r>
            <a:r>
              <a:rPr lang="nl-NL" sz="2000" dirty="0">
                <a:latin typeface="Calibri" panose="020F0502020204030204" pitchFamily="34" charset="0"/>
                <a:ea typeface="Calibri" panose="020F0502020204030204" pitchFamily="34" charset="0"/>
              </a:rPr>
              <a:t>, </a:t>
            </a:r>
            <a:r>
              <a:rPr lang="nl-NL" sz="2000" dirty="0" err="1">
                <a:latin typeface="Calibri" panose="020F0502020204030204" pitchFamily="34" charset="0"/>
                <a:ea typeface="Calibri" panose="020F0502020204030204" pitchFamily="34" charset="0"/>
              </a:rPr>
              <a:t>Liander</a:t>
            </a:r>
            <a:r>
              <a:rPr lang="nl-NL" sz="2000" dirty="0">
                <a:latin typeface="Calibri" panose="020F0502020204030204" pitchFamily="34" charset="0"/>
                <a:ea typeface="Calibri" panose="020F0502020204030204" pitchFamily="34" charset="0"/>
              </a:rPr>
              <a:t>, </a:t>
            </a:r>
            <a:r>
              <a:rPr lang="nl-NL" sz="2000" dirty="0" err="1">
                <a:latin typeface="Calibri" panose="020F0502020204030204" pitchFamily="34" charset="0"/>
                <a:ea typeface="Calibri" panose="020F0502020204030204" pitchFamily="34" charset="0"/>
              </a:rPr>
              <a:t>Wetterskip</a:t>
            </a:r>
            <a:r>
              <a:rPr lang="nl-NL" sz="2000" dirty="0">
                <a:latin typeface="Calibri" panose="020F0502020204030204" pitchFamily="34" charset="0"/>
                <a:ea typeface="Calibri" panose="020F0502020204030204" pitchFamily="34" charset="0"/>
              </a:rPr>
              <a:t>, Dorpsbelangen Jelsum Cornjum Marsum en </a:t>
            </a:r>
            <a:r>
              <a:rPr lang="nl-NL" sz="2000" dirty="0" err="1">
                <a:latin typeface="Calibri" panose="020F0502020204030204" pitchFamily="34" charset="0"/>
                <a:ea typeface="Calibri" panose="020F0502020204030204" pitchFamily="34" charset="0"/>
              </a:rPr>
              <a:t>Ingelum</a:t>
            </a:r>
            <a:r>
              <a:rPr lang="nl-NL" sz="2000" dirty="0">
                <a:latin typeface="Calibri" panose="020F0502020204030204" pitchFamily="34" charset="0"/>
                <a:ea typeface="Calibri" panose="020F0502020204030204" pitchFamily="34" charset="0"/>
              </a:rPr>
              <a:t> , Marsumer </a:t>
            </a:r>
            <a:r>
              <a:rPr lang="nl-NL" sz="2000" dirty="0" err="1">
                <a:latin typeface="Calibri" panose="020F0502020204030204" pitchFamily="34" charset="0"/>
                <a:ea typeface="Calibri" panose="020F0502020204030204" pitchFamily="34" charset="0"/>
              </a:rPr>
              <a:t>Energzy</a:t>
            </a:r>
            <a:r>
              <a:rPr lang="nl-NL" sz="2000" dirty="0">
                <a:latin typeface="Calibri" panose="020F0502020204030204" pitchFamily="34" charset="0"/>
                <a:ea typeface="Calibri" panose="020F0502020204030204" pitchFamily="34" charset="0"/>
              </a:rPr>
              <a:t> </a:t>
            </a:r>
            <a:r>
              <a:rPr lang="nl-NL" sz="2000" dirty="0" err="1">
                <a:latin typeface="Calibri" panose="020F0502020204030204" pitchFamily="34" charset="0"/>
                <a:ea typeface="Calibri" panose="020F0502020204030204" pitchFamily="34" charset="0"/>
              </a:rPr>
              <a:t>Kooperaasje</a:t>
            </a:r>
            <a:r>
              <a:rPr lang="nl-NL" sz="2000" dirty="0">
                <a:latin typeface="Calibri" panose="020F0502020204030204" pitchFamily="34" charset="0"/>
                <a:ea typeface="Calibri" panose="020F0502020204030204" pitchFamily="34" charset="0"/>
              </a:rPr>
              <a:t>, Defensie, </a:t>
            </a:r>
          </a:p>
          <a:p>
            <a:pPr>
              <a:spcAft>
                <a:spcPts val="0"/>
              </a:spcAft>
            </a:pPr>
            <a:r>
              <a:rPr lang="nl-NL" sz="2000" dirty="0">
                <a:latin typeface="Calibri" panose="020F0502020204030204" pitchFamily="34" charset="0"/>
                <a:ea typeface="Calibri" panose="020F0502020204030204" pitchFamily="34" charset="0"/>
              </a:rPr>
              <a:t>Netwerk duurzame dorpen, Landschapsarchitect</a:t>
            </a:r>
          </a:p>
          <a:p>
            <a:pPr>
              <a:spcAft>
                <a:spcPts val="0"/>
              </a:spcAft>
            </a:pPr>
            <a:r>
              <a:rPr lang="nl-NL" sz="2000" dirty="0">
                <a:latin typeface="Calibri" panose="020F0502020204030204" pitchFamily="34" charset="0"/>
                <a:ea typeface="Calibri" panose="020F0502020204030204" pitchFamily="34" charset="0"/>
              </a:rPr>
              <a:t> </a:t>
            </a:r>
          </a:p>
          <a:p>
            <a:r>
              <a:rPr lang="nl-NL" sz="2000" dirty="0"/>
              <a:t>6 november is de eerste </a:t>
            </a:r>
            <a:r>
              <a:rPr lang="nl-NL" sz="2000" dirty="0" err="1"/>
              <a:t>Sinnetafel</a:t>
            </a:r>
            <a:r>
              <a:rPr lang="nl-NL" sz="2000" dirty="0"/>
              <a:t> bijeenkomst in Marsum.</a:t>
            </a:r>
          </a:p>
          <a:p>
            <a:r>
              <a:rPr lang="nl-NL" sz="2000" dirty="0"/>
              <a:t>Bespreekpunten:</a:t>
            </a:r>
          </a:p>
          <a:p>
            <a:pPr marL="342900" lvl="0" indent="-342900">
              <a:spcAft>
                <a:spcPts val="0"/>
              </a:spcAft>
              <a:buFont typeface="Calibri" panose="020F0502020204030204" pitchFamily="34" charset="0"/>
              <a:buChar char="-"/>
            </a:pPr>
            <a:r>
              <a:rPr lang="nl-NL" sz="2000" dirty="0">
                <a:latin typeface="Calibri" panose="020F0502020204030204" pitchFamily="34" charset="0"/>
                <a:ea typeface="Calibri" panose="020F0502020204030204" pitchFamily="34" charset="0"/>
              </a:rPr>
              <a:t>de vergunningenprocedure</a:t>
            </a:r>
          </a:p>
          <a:p>
            <a:pPr marL="342900" lvl="0" indent="-342900">
              <a:spcAft>
                <a:spcPts val="0"/>
              </a:spcAft>
              <a:buFont typeface="Calibri" panose="020F0502020204030204" pitchFamily="34" charset="0"/>
              <a:buChar char="-"/>
            </a:pPr>
            <a:r>
              <a:rPr lang="nl-NL" sz="2000" dirty="0">
                <a:latin typeface="Calibri" panose="020F0502020204030204" pitchFamily="34" charset="0"/>
                <a:ea typeface="Calibri" panose="020F0502020204030204" pitchFamily="34" charset="0"/>
              </a:rPr>
              <a:t>de tenderprocedure voor de selectie van een projectontwikkelaar</a:t>
            </a:r>
          </a:p>
          <a:p>
            <a:pPr marL="342900" lvl="0" indent="-342900">
              <a:spcAft>
                <a:spcPts val="0"/>
              </a:spcAft>
              <a:buFont typeface="Calibri" panose="020F0502020204030204" pitchFamily="34" charset="0"/>
              <a:buChar char="-"/>
            </a:pPr>
            <a:r>
              <a:rPr lang="nl-NL" sz="2000" dirty="0">
                <a:latin typeface="Calibri" panose="020F0502020204030204" pitchFamily="34" charset="0"/>
                <a:ea typeface="Calibri" panose="020F0502020204030204" pitchFamily="34" charset="0"/>
              </a:rPr>
              <a:t>de samenwerkingsconstructie (tussen Defensie, energiecoöperaties en ontwikkelaar)</a:t>
            </a:r>
          </a:p>
          <a:p>
            <a:pPr marL="342900" lvl="0" indent="-342900">
              <a:spcAft>
                <a:spcPts val="0"/>
              </a:spcAft>
              <a:buFont typeface="Calibri" panose="020F0502020204030204" pitchFamily="34" charset="0"/>
              <a:buChar char="-"/>
            </a:pPr>
            <a:r>
              <a:rPr lang="nl-NL" sz="2000" dirty="0">
                <a:latin typeface="Calibri" panose="020F0502020204030204" pitchFamily="34" charset="0"/>
                <a:ea typeface="Calibri" panose="020F0502020204030204" pitchFamily="34" charset="0"/>
              </a:rPr>
              <a:t>de participatie door inwoners van Marssum, </a:t>
            </a:r>
            <a:r>
              <a:rPr lang="nl-NL" sz="2000" dirty="0" err="1">
                <a:latin typeface="Calibri" panose="020F0502020204030204" pitchFamily="34" charset="0"/>
                <a:ea typeface="Calibri" panose="020F0502020204030204" pitchFamily="34" charset="0"/>
              </a:rPr>
              <a:t>Ingelum</a:t>
            </a:r>
            <a:r>
              <a:rPr lang="nl-NL" sz="2000" dirty="0">
                <a:latin typeface="Calibri" panose="020F0502020204030204" pitchFamily="34" charset="0"/>
                <a:ea typeface="Calibri" panose="020F0502020204030204" pitchFamily="34" charset="0"/>
              </a:rPr>
              <a:t>, Jelsum en Cornjum</a:t>
            </a:r>
          </a:p>
          <a:p>
            <a:pPr marL="342900" lvl="0" indent="-342900">
              <a:spcAft>
                <a:spcPts val="0"/>
              </a:spcAft>
              <a:buFont typeface="Calibri" panose="020F0502020204030204" pitchFamily="34" charset="0"/>
              <a:buChar char="-"/>
            </a:pPr>
            <a:r>
              <a:rPr lang="nl-NL" sz="2000" dirty="0">
                <a:latin typeface="Calibri" panose="020F0502020204030204" pitchFamily="34" charset="0"/>
                <a:ea typeface="Calibri" panose="020F0502020204030204" pitchFamily="34" charset="0"/>
              </a:rPr>
              <a:t>de netinpassing (levering opgewekte energie aan de vliegbasis Leeuwarden en het openbare net).</a:t>
            </a:r>
          </a:p>
          <a:p>
            <a:pPr marL="342900" lvl="0" indent="-342900">
              <a:spcAft>
                <a:spcPts val="0"/>
              </a:spcAft>
              <a:buFont typeface="Calibri" panose="020F0502020204030204" pitchFamily="34" charset="0"/>
              <a:buChar char="-"/>
            </a:pPr>
            <a:r>
              <a:rPr lang="nl-NL" sz="2000" dirty="0">
                <a:latin typeface="Calibri" panose="020F0502020204030204" pitchFamily="34" charset="0"/>
                <a:ea typeface="Calibri" panose="020F0502020204030204" pitchFamily="34" charset="0"/>
              </a:rPr>
              <a:t>BLIJVEN COMMUNICEREN MET DE DORPEN</a:t>
            </a:r>
          </a:p>
          <a:p>
            <a:pPr>
              <a:spcAft>
                <a:spcPts val="0"/>
              </a:spcAft>
            </a:pPr>
            <a:endParaRPr lang="nl-NL" dirty="0">
              <a:solidFill>
                <a:srgbClr val="1F497D"/>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23863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xmlns="" id="{32DD04E2-2F67-44EB-9831-A2B55D79D182}"/>
              </a:ext>
            </a:extLst>
          </p:cNvPr>
          <p:cNvSpPr txBox="1"/>
          <p:nvPr/>
        </p:nvSpPr>
        <p:spPr>
          <a:xfrm>
            <a:off x="720437" y="263236"/>
            <a:ext cx="8188036" cy="646331"/>
          </a:xfrm>
          <a:prstGeom prst="rect">
            <a:avLst/>
          </a:prstGeom>
          <a:noFill/>
        </p:spPr>
        <p:txBody>
          <a:bodyPr wrap="square" rtlCol="0">
            <a:spAutoFit/>
          </a:bodyPr>
          <a:lstStyle/>
          <a:p>
            <a:r>
              <a:rPr lang="nl-NL" sz="3600" dirty="0"/>
              <a:t>Marsumer </a:t>
            </a:r>
            <a:r>
              <a:rPr lang="nl-NL" sz="3600" dirty="0" err="1"/>
              <a:t>Enerzy</a:t>
            </a:r>
            <a:r>
              <a:rPr lang="nl-NL" sz="3600" dirty="0"/>
              <a:t> </a:t>
            </a:r>
            <a:r>
              <a:rPr lang="nl-NL" sz="3600" dirty="0" err="1"/>
              <a:t>Korpereraasje</a:t>
            </a:r>
            <a:r>
              <a:rPr lang="nl-NL" sz="3600" dirty="0"/>
              <a:t> (MEK).</a:t>
            </a:r>
          </a:p>
        </p:txBody>
      </p:sp>
      <p:sp>
        <p:nvSpPr>
          <p:cNvPr id="3" name="Tekstvak 2">
            <a:extLst>
              <a:ext uri="{FF2B5EF4-FFF2-40B4-BE49-F238E27FC236}">
                <a16:creationId xmlns:a16="http://schemas.microsoft.com/office/drawing/2014/main" xmlns="" id="{3478ACEE-7B31-4118-B588-2BC5B8929707}"/>
              </a:ext>
            </a:extLst>
          </p:cNvPr>
          <p:cNvSpPr txBox="1"/>
          <p:nvPr/>
        </p:nvSpPr>
        <p:spPr>
          <a:xfrm>
            <a:off x="720437" y="1039545"/>
            <a:ext cx="10238509" cy="6863417"/>
          </a:xfrm>
          <a:prstGeom prst="rect">
            <a:avLst/>
          </a:prstGeom>
          <a:noFill/>
        </p:spPr>
        <p:txBody>
          <a:bodyPr wrap="square" rtlCol="0">
            <a:spAutoFit/>
          </a:bodyPr>
          <a:lstStyle/>
          <a:p>
            <a:r>
              <a:rPr lang="nl-NL" dirty="0"/>
              <a:t>De MEK is opgericht in 2016.</a:t>
            </a:r>
          </a:p>
          <a:p>
            <a:endParaRPr lang="nl-NL" dirty="0"/>
          </a:p>
          <a:p>
            <a:r>
              <a:rPr lang="nl-NL" dirty="0"/>
              <a:t>Doelstelling van de MEK is verduurzaming van onze leefomgeving en leefgemeenschap.</a:t>
            </a:r>
          </a:p>
          <a:p>
            <a:r>
              <a:rPr lang="nl-NL" dirty="0"/>
              <a:t>We hebben recent een aantal instanties benaderd om hun gebouwen beschikbaar te stellen voor het plaatsen van zonnepanelen.</a:t>
            </a:r>
          </a:p>
          <a:p>
            <a:endParaRPr lang="nl-NL" dirty="0"/>
          </a:p>
          <a:p>
            <a:r>
              <a:rPr lang="nl-NL" dirty="0"/>
              <a:t>We worden nu overruled door dit nieuwe project waarbij Marsum in één keer van duurzaam opgewekte elektriciteit  kan worden voorzien. Deze kans laten we niet liggen. Deelname kan via de postcode regeling of SDE regeling waarbij een lokale coöperatie nodig is. De MEK dus</a:t>
            </a:r>
          </a:p>
          <a:p>
            <a:endParaRPr lang="nl-NL" dirty="0"/>
          </a:p>
          <a:p>
            <a:r>
              <a:rPr lang="nl-NL" dirty="0"/>
              <a:t>De MEK is lid van Us </a:t>
            </a:r>
            <a:r>
              <a:rPr lang="nl-NL" dirty="0" err="1"/>
              <a:t>Korperaasje</a:t>
            </a:r>
            <a:r>
              <a:rPr lang="nl-NL" dirty="0"/>
              <a:t>, de </a:t>
            </a:r>
            <a:r>
              <a:rPr lang="nl-NL" dirty="0" err="1"/>
              <a:t>provinciele</a:t>
            </a:r>
            <a:r>
              <a:rPr lang="nl-NL" dirty="0"/>
              <a:t> organisatie die duurzaam gas en elektra verkoopt. </a:t>
            </a:r>
          </a:p>
          <a:p>
            <a:r>
              <a:rPr lang="nl-NL" dirty="0"/>
              <a:t>Zonder</a:t>
            </a:r>
            <a:r>
              <a:rPr lang="nl-NL" b="1" dirty="0"/>
              <a:t> winstbejag en voor een eerlijke scherpe prijs  groen gas en elektriciteit kopen bij</a:t>
            </a:r>
            <a:r>
              <a:rPr lang="nl-NL" dirty="0"/>
              <a:t> onze eigen energieleverancier </a:t>
            </a:r>
            <a:r>
              <a:rPr lang="nl-NL" b="1" dirty="0"/>
              <a:t>“Energie van Ons”. </a:t>
            </a:r>
          </a:p>
          <a:p>
            <a:endParaRPr lang="nl-NL" b="1" dirty="0"/>
          </a:p>
          <a:p>
            <a:r>
              <a:rPr lang="nl-NL" b="1" dirty="0"/>
              <a:t>Elke klant levert automatisch een bijdrage aan de MEK van 60€ per jaar. U wordt dan gratis lid van de Mek en mag meebeslissen hoe dit geld wordt gebruikt.</a:t>
            </a:r>
          </a:p>
          <a:p>
            <a:endParaRPr lang="nl-NL" dirty="0"/>
          </a:p>
          <a:p>
            <a:r>
              <a:rPr lang="nl-NL" dirty="0"/>
              <a:t>Wilt u meer weten of hulp bij overstappen stuur dan een bericht </a:t>
            </a:r>
            <a:r>
              <a:rPr lang="nl-NL" dirty="0" err="1">
                <a:hlinkClick r:id="rId2"/>
              </a:rPr>
              <a:t>info@mek.frl</a:t>
            </a:r>
            <a:r>
              <a:rPr lang="nl-NL" dirty="0"/>
              <a:t>. Dan komt er zo spoedig mogelijk </a:t>
            </a:r>
            <a:r>
              <a:rPr lang="en-US" dirty="0" err="1"/>
              <a:t>één</a:t>
            </a:r>
            <a:r>
              <a:rPr lang="en-US" dirty="0"/>
              <a:t> van de </a:t>
            </a:r>
            <a:r>
              <a:rPr lang="en-US" dirty="0" err="1"/>
              <a:t>bestuursleden</a:t>
            </a:r>
            <a:r>
              <a:rPr lang="en-US" dirty="0"/>
              <a:t> langs. </a:t>
            </a:r>
          </a:p>
          <a:p>
            <a:r>
              <a:rPr lang="en-US" dirty="0"/>
              <a:t>De </a:t>
            </a:r>
            <a:r>
              <a:rPr lang="en-US" dirty="0" err="1"/>
              <a:t>bestuursleden</a:t>
            </a:r>
            <a:r>
              <a:rPr lang="en-US" dirty="0"/>
              <a:t> </a:t>
            </a:r>
            <a:r>
              <a:rPr lang="en-US" dirty="0" err="1"/>
              <a:t>zijn</a:t>
            </a:r>
            <a:r>
              <a:rPr lang="en-US" dirty="0"/>
              <a:t>; Hans Wassenaar, Jorg St0lzenberg </a:t>
            </a:r>
            <a:r>
              <a:rPr lang="en-US" dirty="0" err="1"/>
              <a:t>en</a:t>
            </a:r>
            <a:r>
              <a:rPr lang="en-US" dirty="0"/>
              <a:t> </a:t>
            </a:r>
            <a:r>
              <a:rPr lang="en-US" dirty="0" err="1"/>
              <a:t>Pyter</a:t>
            </a:r>
            <a:r>
              <a:rPr lang="en-US" dirty="0"/>
              <a:t> </a:t>
            </a:r>
            <a:r>
              <a:rPr lang="en-US" dirty="0" err="1"/>
              <a:t>Stornebrink</a:t>
            </a:r>
            <a:endParaRPr lang="nl-NL" dirty="0"/>
          </a:p>
          <a:p>
            <a:endParaRPr lang="nl-NL" sz="2000" dirty="0"/>
          </a:p>
          <a:p>
            <a:endParaRPr lang="nl-NL" sz="2000" dirty="0"/>
          </a:p>
          <a:p>
            <a:endParaRPr lang="nl-NL" sz="2000" dirty="0"/>
          </a:p>
          <a:p>
            <a:endParaRPr lang="nl-NL" sz="2000" dirty="0"/>
          </a:p>
        </p:txBody>
      </p:sp>
    </p:spTree>
    <p:extLst>
      <p:ext uri="{BB962C8B-B14F-4D97-AF65-F5344CB8AC3E}">
        <p14:creationId xmlns:p14="http://schemas.microsoft.com/office/powerpoint/2010/main" val="215465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xmlns="" id="{9B0FCF67-5E89-4812-B74D-5A4311F51761}"/>
              </a:ext>
            </a:extLst>
          </p:cNvPr>
          <p:cNvSpPr txBox="1"/>
          <p:nvPr/>
        </p:nvSpPr>
        <p:spPr>
          <a:xfrm>
            <a:off x="775854" y="498763"/>
            <a:ext cx="10113818" cy="5632311"/>
          </a:xfrm>
          <a:prstGeom prst="rect">
            <a:avLst/>
          </a:prstGeom>
          <a:noFill/>
        </p:spPr>
        <p:txBody>
          <a:bodyPr wrap="square" rtlCol="0">
            <a:spAutoFit/>
          </a:bodyPr>
          <a:lstStyle/>
          <a:p>
            <a:r>
              <a:rPr lang="nl-NL" sz="3600" dirty="0"/>
              <a:t>Tot slot</a:t>
            </a:r>
          </a:p>
          <a:p>
            <a:r>
              <a:rPr lang="nl-NL" sz="3600" dirty="0"/>
              <a:t> </a:t>
            </a:r>
          </a:p>
          <a:p>
            <a:r>
              <a:rPr lang="nl-NL" sz="3600" dirty="0"/>
              <a:t>Wilt u meedenken dan kunt u zich opgeven bij dorpsbelang.</a:t>
            </a:r>
          </a:p>
          <a:p>
            <a:endParaRPr lang="nl-NL" sz="3600" dirty="0"/>
          </a:p>
          <a:p>
            <a:r>
              <a:rPr lang="nl-NL" sz="3600" dirty="0"/>
              <a:t>We houden u op de hoogte van de ontwikkelingen op de dorpswebsites    (Marsum.info en </a:t>
            </a:r>
            <a:r>
              <a:rPr lang="nl-NL" sz="3600" dirty="0" err="1"/>
              <a:t>Mek.frl</a:t>
            </a:r>
            <a:r>
              <a:rPr lang="nl-NL" sz="3600" dirty="0"/>
              <a:t> )</a:t>
            </a:r>
          </a:p>
          <a:p>
            <a:endParaRPr lang="nl-NL" sz="3600" dirty="0"/>
          </a:p>
          <a:p>
            <a:endParaRPr lang="nl-NL" sz="3600" dirty="0"/>
          </a:p>
          <a:p>
            <a:r>
              <a:rPr lang="nl-NL" sz="3600" dirty="0"/>
              <a:t>			Dorpsbelang Marsum / MEK</a:t>
            </a:r>
          </a:p>
        </p:txBody>
      </p:sp>
    </p:spTree>
    <p:extLst>
      <p:ext uri="{BB962C8B-B14F-4D97-AF65-F5344CB8AC3E}">
        <p14:creationId xmlns:p14="http://schemas.microsoft.com/office/powerpoint/2010/main" val="222656636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1325</TotalTime>
  <Words>845</Words>
  <Application>Microsoft Office PowerPoint</Application>
  <PresentationFormat>Breedbeeld</PresentationFormat>
  <Paragraphs>92</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Groot zonnepark voor Marsum en Engelum !</dc:title>
  <dc:creator>Hans Wassenaar</dc:creator>
  <cp:lastModifiedBy>frederik verf</cp:lastModifiedBy>
  <cp:revision>57</cp:revision>
  <cp:lastPrinted>2018-10-14T14:47:17Z</cp:lastPrinted>
  <dcterms:created xsi:type="dcterms:W3CDTF">2018-10-12T17:08:52Z</dcterms:created>
  <dcterms:modified xsi:type="dcterms:W3CDTF">2018-10-17T19:55:13Z</dcterms:modified>
</cp:coreProperties>
</file>